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87" r:id="rId16"/>
    <p:sldId id="269" r:id="rId17"/>
    <p:sldId id="38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12192000" cy="6858000" type="screen4x3"/>
  <p:notesSz cx="6858000" cy="9144000"/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0" d="100"/>
          <a:sy n="100" d="100"/>
        </p:scale>
        <p:origin x="-252" y="-84"/>
      </p:cViewPr>
      <p:guideLst>
        <p:guide orient="horz" pos="21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gs" Target="tags/tag2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3.jpeg"/><Relationship Id="rId1" Type="http://schemas.openxmlformats.org/officeDocument/2006/relationships/image" Target="../media/image9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9.jpeg"/><Relationship Id="rId3" Type="http://schemas.openxmlformats.org/officeDocument/2006/relationships/image" Target="../media/image98.jpeg"/><Relationship Id="rId2" Type="http://schemas.openxmlformats.org/officeDocument/2006/relationships/image" Target="../media/image27.jpeg"/><Relationship Id="rId1" Type="http://schemas.openxmlformats.org/officeDocument/2006/relationships/image" Target="../media/image9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image" Target="../media/image10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6.jpeg"/><Relationship Id="rId1" Type="http://schemas.openxmlformats.org/officeDocument/2006/relationships/image" Target="../media/image105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1.jpeg"/><Relationship Id="rId1" Type="http://schemas.openxmlformats.org/officeDocument/2006/relationships/image" Target="../media/image1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6.jpeg"/><Relationship Id="rId1" Type="http://schemas.openxmlformats.org/officeDocument/2006/relationships/image" Target="../media/image115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3.jpeg"/><Relationship Id="rId1" Type="http://schemas.openxmlformats.org/officeDocument/2006/relationships/image" Target="../media/image12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6.jpeg"/><Relationship Id="rId1" Type="http://schemas.openxmlformats.org/officeDocument/2006/relationships/image" Target="../media/image12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image" Target="../media/image1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image" Target="../media/image135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image" Target="../media/image138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image" Target="../media/image14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image" Target="../media/image144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3" Type="http://schemas.openxmlformats.org/officeDocument/2006/relationships/image" Target="../media/image148.jpeg"/><Relationship Id="rId2" Type="http://schemas.openxmlformats.org/officeDocument/2006/relationships/image" Target="../media/image142.jpeg"/><Relationship Id="rId1" Type="http://schemas.openxmlformats.org/officeDocument/2006/relationships/image" Target="../media/image14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604003" y="1626108"/>
            <a:ext cx="3203448" cy="2101596"/>
          </a:xfrm>
          <a:custGeom>
            <a:avLst/>
            <a:gdLst>
              <a:gd name="connsiteX0" fmla="*/ 16002 w 3203448"/>
              <a:gd name="connsiteY0" fmla="*/ 275589 h 2101596"/>
              <a:gd name="connsiteX1" fmla="*/ 16002 w 3203448"/>
              <a:gd name="connsiteY1" fmla="*/ 16001 h 2101596"/>
              <a:gd name="connsiteX2" fmla="*/ 3187446 w 3203448"/>
              <a:gd name="connsiteY2" fmla="*/ 16001 h 2101596"/>
              <a:gd name="connsiteX3" fmla="*/ 3187446 w 3203448"/>
              <a:gd name="connsiteY3" fmla="*/ 2085594 h 2101596"/>
              <a:gd name="connsiteX4" fmla="*/ 16002 w 3203448"/>
              <a:gd name="connsiteY4" fmla="*/ 2085594 h 2101596"/>
              <a:gd name="connsiteX5" fmla="*/ 16002 w 3203448"/>
              <a:gd name="connsiteY5" fmla="*/ 1826005 h 2101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203448" h="2101596">
                <a:moveTo>
                  <a:pt x="16002" y="275589"/>
                </a:moveTo>
                <a:lnTo>
                  <a:pt x="16002" y="16001"/>
                </a:lnTo>
                <a:lnTo>
                  <a:pt x="3187446" y="16001"/>
                </a:lnTo>
                <a:lnTo>
                  <a:pt x="3187446" y="2085594"/>
                </a:lnTo>
                <a:lnTo>
                  <a:pt x="16002" y="2085594"/>
                </a:lnTo>
                <a:lnTo>
                  <a:pt x="16002" y="1826005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298691" y="1237487"/>
            <a:ext cx="2286000" cy="1295399"/>
          </a:xfrm>
          <a:custGeom>
            <a:avLst/>
            <a:gdLst>
              <a:gd name="connsiteX0" fmla="*/ 16002 w 2286000"/>
              <a:gd name="connsiteY0" fmla="*/ 716788 h 1295399"/>
              <a:gd name="connsiteX1" fmla="*/ 16002 w 2286000"/>
              <a:gd name="connsiteY1" fmla="*/ 16002 h 1295399"/>
              <a:gd name="connsiteX2" fmla="*/ 2269998 w 2286000"/>
              <a:gd name="connsiteY2" fmla="*/ 16002 h 1295399"/>
              <a:gd name="connsiteX3" fmla="*/ 2269998 w 2286000"/>
              <a:gd name="connsiteY3" fmla="*/ 1279397 h 1295399"/>
              <a:gd name="connsiteX4" fmla="*/ 1029335 w 2286000"/>
              <a:gd name="connsiteY4" fmla="*/ 1279397 h 129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0" h="1295399">
                <a:moveTo>
                  <a:pt x="16002" y="716788"/>
                </a:moveTo>
                <a:lnTo>
                  <a:pt x="16002" y="16002"/>
                </a:lnTo>
                <a:lnTo>
                  <a:pt x="2269998" y="16002"/>
                </a:lnTo>
                <a:lnTo>
                  <a:pt x="2269998" y="1279397"/>
                </a:lnTo>
                <a:lnTo>
                  <a:pt x="1029335" y="1279397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4000" y="177800"/>
            <a:ext cx="889000" cy="1104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0" y="177800"/>
            <a:ext cx="1117600" cy="1092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70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292600" y="1765300"/>
            <a:ext cx="3023235" cy="1687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800"/>
              </a:lnSpc>
            </a:pPr>
            <a:r>
              <a:rPr lang="en-US" altLang="zh-CN" sz="11500" dirty="0">
                <a:solidFill>
                  <a:srgbClr val="41CBC6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2</a:t>
            </a:r>
            <a:r>
              <a:rPr lang="en-US" altLang="zh-CN" sz="11500" dirty="0">
                <a:solidFill>
                  <a:srgbClr val="4A9CCB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</a:t>
            </a:r>
            <a:r>
              <a:rPr lang="en-US" altLang="zh-CN" sz="11500" dirty="0">
                <a:solidFill>
                  <a:srgbClr val="41CBC6"/>
                </a:solidFill>
                <a:latin typeface="Impact" panose="020B0806030902050204" pitchFamily="18" charset="0"/>
                <a:cs typeface="Impact" panose="020B0806030902050204" pitchFamily="18" charset="0"/>
                <a:sym typeface="+mn-ea"/>
              </a:rPr>
              <a:t>2</a:t>
            </a:r>
            <a:r>
              <a:rPr lang="en-US" altLang="zh-CN" sz="11500" dirty="0">
                <a:solidFill>
                  <a:srgbClr val="4A9CCB"/>
                </a:solidFill>
                <a:latin typeface="Impact" panose="020B0806030902050204" pitchFamily="18" charset="0"/>
                <a:cs typeface="Impact" panose="020B0806030902050204" pitchFamily="18" charset="0"/>
                <a:sym typeface="+mn-ea"/>
              </a:rPr>
              <a:t>3</a:t>
            </a:r>
            <a:endParaRPr lang="en-US" altLang="zh-CN" sz="11500" dirty="0">
              <a:solidFill>
                <a:srgbClr val="5A538C"/>
              </a:solidFill>
              <a:latin typeface="Impact" panose="020B0806030902050204" pitchFamily="18" charset="0"/>
              <a:cs typeface="Impact" panose="020B08060309020502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124200" y="3886200"/>
            <a:ext cx="6200775" cy="20072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100"/>
              </a:lnSpc>
            </a:pPr>
            <a:r>
              <a:rPr lang="zh-CN" altLang="en-US" sz="5400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单元</a:t>
            </a:r>
            <a:r>
              <a:rPr lang="en-US" altLang="zh-CN" sz="5400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测试</a:t>
            </a:r>
            <a:r>
              <a:rPr lang="zh-CN" altLang="en-US" sz="5400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与集成测试</a:t>
            </a:r>
            <a:endParaRPr lang="zh-CN" altLang="en-US" sz="5400" b="1" dirty="0" smtClean="0">
              <a:solidFill>
                <a:srgbClr val="4A9CC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algn="l">
              <a:lnSpc>
                <a:spcPts val="5100"/>
              </a:lnSpc>
            </a:pPr>
            <a:br>
              <a:rPr lang="zh-CN" altLang="en-US" sz="5400" dirty="0">
                <a:solidFill>
                  <a:srgbClr val="404040"/>
                </a:solidFill>
                <a:latin typeface="幼圆" panose="02010509060101010101" pitchFamily="18" charset="-122"/>
                <a:cs typeface="幼圆" panose="02010509060101010101" pitchFamily="18" charset="-122"/>
              </a:rPr>
            </a:br>
            <a:r>
              <a:rPr lang="zh-CN" altLang="en-US" sz="5400" dirty="0">
                <a:solidFill>
                  <a:srgbClr val="404040"/>
                </a:solidFill>
                <a:latin typeface="幼圆" panose="02010509060101010101" pitchFamily="18" charset="-122"/>
                <a:cs typeface="幼圆" panose="02010509060101010101" pitchFamily="18" charset="-122"/>
              </a:rPr>
              <a:t>    </a:t>
            </a:r>
            <a:endParaRPr lang="en-US" altLang="zh-CN" sz="3200" dirty="0">
              <a:solidFill>
                <a:srgbClr val="404040"/>
              </a:solidFill>
              <a:latin typeface="幼圆" panose="02010509060101010101" pitchFamily="18" charset="-122"/>
              <a:cs typeface="幼圆" panose="0201050906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177800"/>
            <a:ext cx="1116965" cy="1143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58750"/>
            <a:ext cx="89916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1895855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74419" y="4029455"/>
            <a:ext cx="751332" cy="585215"/>
          </a:xfrm>
          <a:custGeom>
            <a:avLst/>
            <a:gdLst>
              <a:gd name="connsiteX0" fmla="*/ 0 w 751332"/>
              <a:gd name="connsiteY0" fmla="*/ 585215 h 585215"/>
              <a:gd name="connsiteX1" fmla="*/ 146304 w 751332"/>
              <a:gd name="connsiteY1" fmla="*/ 0 h 585215"/>
              <a:gd name="connsiteX2" fmla="*/ 751331 w 751332"/>
              <a:gd name="connsiteY2" fmla="*/ 0 h 585215"/>
              <a:gd name="connsiteX3" fmla="*/ 605028 w 751332"/>
              <a:gd name="connsiteY3" fmla="*/ 585215 h 585215"/>
              <a:gd name="connsiteX4" fmla="*/ 0 w 751332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5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816100"/>
            <a:ext cx="9144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949700"/>
            <a:ext cx="9144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173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55700" y="228600"/>
            <a:ext cx="98552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795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驱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动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可理解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，用于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拟被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测单元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驱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够接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收或者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置测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试数据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参数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、环境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量等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，调用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递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测单元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被测单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果需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要还可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显示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或者打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35200" y="3060700"/>
            <a:ext cx="127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的运行结果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35200" y="3949700"/>
            <a:ext cx="87757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桩模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又称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存根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拟被测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子模块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设计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测试桩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拟被测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，接受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元的调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返回调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果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桩模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块并不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拟子模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部功能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拟被测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调用需求，使被测单元被调用时不出现错误即可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2505455"/>
            <a:ext cx="772667" cy="367284"/>
          </a:xfrm>
          <a:custGeom>
            <a:avLst/>
            <a:gdLst>
              <a:gd name="connsiteX0" fmla="*/ 772667 w 772667"/>
              <a:gd name="connsiteY0" fmla="*/ 275463 h 367284"/>
              <a:gd name="connsiteX1" fmla="*/ 183641 w 772667"/>
              <a:gd name="connsiteY1" fmla="*/ 275463 h 367284"/>
              <a:gd name="connsiteX2" fmla="*/ 183641 w 772667"/>
              <a:gd name="connsiteY2" fmla="*/ 367283 h 367284"/>
              <a:gd name="connsiteX3" fmla="*/ 0 w 772667"/>
              <a:gd name="connsiteY3" fmla="*/ 183642 h 367284"/>
              <a:gd name="connsiteX4" fmla="*/ 183641 w 772667"/>
              <a:gd name="connsiteY4" fmla="*/ 0 h 367284"/>
              <a:gd name="connsiteX5" fmla="*/ 183641 w 772667"/>
              <a:gd name="connsiteY5" fmla="*/ 91820 h 367284"/>
              <a:gd name="connsiteX6" fmla="*/ 772667 w 772667"/>
              <a:gd name="connsiteY6" fmla="*/ 91820 h 367284"/>
              <a:gd name="connsiteX7" fmla="*/ 772667 w 772667"/>
              <a:gd name="connsiteY7" fmla="*/ 27546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7284">
                <a:moveTo>
                  <a:pt x="772667" y="275463"/>
                </a:moveTo>
                <a:lnTo>
                  <a:pt x="183641" y="275463"/>
                </a:lnTo>
                <a:lnTo>
                  <a:pt x="183641" y="367283"/>
                </a:lnTo>
                <a:lnTo>
                  <a:pt x="0" y="183642"/>
                </a:lnTo>
                <a:lnTo>
                  <a:pt x="183641" y="0"/>
                </a:lnTo>
                <a:lnTo>
                  <a:pt x="183641" y="91820"/>
                </a:lnTo>
                <a:lnTo>
                  <a:pt x="772667" y="91820"/>
                </a:lnTo>
                <a:lnTo>
                  <a:pt x="772667" y="27546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3083" y="2589276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2514600"/>
            <a:ext cx="9017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28956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粒度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具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24384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主要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已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33528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径、错误处理、输入数据以及表达式与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语句。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42842" y="2254173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74770" y="2254173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42842" y="2614218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74770" y="2614218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42842" y="2974263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874770" y="2974263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42842" y="3334181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874770" y="3334181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42842" y="3694226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74770" y="3694226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42842" y="4054271"/>
            <a:ext cx="432003" cy="359994"/>
          </a:xfrm>
          <a:custGeom>
            <a:avLst/>
            <a:gdLst>
              <a:gd name="connsiteX0" fmla="*/ 0 w 432003"/>
              <a:gd name="connsiteY0" fmla="*/ 359993 h 359994"/>
              <a:gd name="connsiteX1" fmla="*/ 432003 w 432003"/>
              <a:gd name="connsiteY1" fmla="*/ 359993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3"/>
                </a:moveTo>
                <a:lnTo>
                  <a:pt x="432003" y="359993"/>
                </a:lnTo>
                <a:lnTo>
                  <a:pt x="432003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74770" y="4054271"/>
            <a:ext cx="4607940" cy="359994"/>
          </a:xfrm>
          <a:custGeom>
            <a:avLst/>
            <a:gdLst>
              <a:gd name="connsiteX0" fmla="*/ 0 w 4607940"/>
              <a:gd name="connsiteY0" fmla="*/ 359993 h 359994"/>
              <a:gd name="connsiteX1" fmla="*/ 4607940 w 4607940"/>
              <a:gd name="connsiteY1" fmla="*/ 359993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3"/>
                </a:moveTo>
                <a:lnTo>
                  <a:pt x="4607940" y="359993"/>
                </a:lnTo>
                <a:lnTo>
                  <a:pt x="4607940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42842" y="4414189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874770" y="4414189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68420" y="2241550"/>
            <a:ext cx="25400" cy="2545333"/>
          </a:xfrm>
          <a:custGeom>
            <a:avLst/>
            <a:gdLst>
              <a:gd name="connsiteX0" fmla="*/ 6350 w 25400"/>
              <a:gd name="connsiteY0" fmla="*/ 6350 h 2545333"/>
              <a:gd name="connsiteX1" fmla="*/ 6350 w 25400"/>
              <a:gd name="connsiteY1" fmla="*/ 2538984 h 254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45333">
                <a:moveTo>
                  <a:pt x="6350" y="6350"/>
                </a:moveTo>
                <a:lnTo>
                  <a:pt x="6350" y="253898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17442" y="2595117"/>
            <a:ext cx="5090795" cy="76200"/>
          </a:xfrm>
          <a:custGeom>
            <a:avLst/>
            <a:gdLst>
              <a:gd name="connsiteX0" fmla="*/ 19050 w 5090795"/>
              <a:gd name="connsiteY0" fmla="*/ 19050 h 76200"/>
              <a:gd name="connsiteX1" fmla="*/ 5071745 w 509079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90795" h="76200">
                <a:moveTo>
                  <a:pt x="19050" y="19050"/>
                </a:moveTo>
                <a:lnTo>
                  <a:pt x="5071745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30142" y="2967863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30142" y="3327908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30142" y="3687826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30142" y="4047871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30142" y="4407915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36492" y="2241550"/>
            <a:ext cx="25400" cy="2545333"/>
          </a:xfrm>
          <a:custGeom>
            <a:avLst/>
            <a:gdLst>
              <a:gd name="connsiteX0" fmla="*/ 6350 w 25400"/>
              <a:gd name="connsiteY0" fmla="*/ 6350 h 2545333"/>
              <a:gd name="connsiteX1" fmla="*/ 6350 w 25400"/>
              <a:gd name="connsiteY1" fmla="*/ 2538984 h 254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45333">
                <a:moveTo>
                  <a:pt x="6350" y="6350"/>
                </a:moveTo>
                <a:lnTo>
                  <a:pt x="6350" y="253898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476488" y="2241550"/>
            <a:ext cx="25400" cy="2545333"/>
          </a:xfrm>
          <a:custGeom>
            <a:avLst/>
            <a:gdLst>
              <a:gd name="connsiteX0" fmla="*/ 6350 w 25400"/>
              <a:gd name="connsiteY0" fmla="*/ 6350 h 2545333"/>
              <a:gd name="connsiteX1" fmla="*/ 6350 w 25400"/>
              <a:gd name="connsiteY1" fmla="*/ 2538984 h 254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45333">
                <a:moveTo>
                  <a:pt x="6350" y="6350"/>
                </a:moveTo>
                <a:lnTo>
                  <a:pt x="6350" y="253898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430142" y="2247900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430142" y="4767834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18032" y="1459991"/>
            <a:ext cx="752855" cy="585216"/>
          </a:xfrm>
          <a:custGeom>
            <a:avLst/>
            <a:gdLst>
              <a:gd name="connsiteX0" fmla="*/ 0 w 752855"/>
              <a:gd name="connsiteY0" fmla="*/ 585215 h 585216"/>
              <a:gd name="connsiteX1" fmla="*/ 146303 w 752855"/>
              <a:gd name="connsiteY1" fmla="*/ 0 h 585216"/>
              <a:gd name="connsiteX2" fmla="*/ 752855 w 752855"/>
              <a:gd name="connsiteY2" fmla="*/ 0 h 585216"/>
              <a:gd name="connsiteX3" fmla="*/ 606551 w 752855"/>
              <a:gd name="connsiteY3" fmla="*/ 585215 h 585216"/>
              <a:gd name="connsiteX4" fmla="*/ 0 w 752855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5216">
                <a:moveTo>
                  <a:pt x="0" y="585215"/>
                </a:moveTo>
                <a:lnTo>
                  <a:pt x="146303" y="0"/>
                </a:lnTo>
                <a:lnTo>
                  <a:pt x="752855" y="0"/>
                </a:lnTo>
                <a:lnTo>
                  <a:pt x="606551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018032" y="5390388"/>
            <a:ext cx="752855" cy="583691"/>
          </a:xfrm>
          <a:custGeom>
            <a:avLst/>
            <a:gdLst>
              <a:gd name="connsiteX0" fmla="*/ 0 w 752855"/>
              <a:gd name="connsiteY0" fmla="*/ 583691 h 583691"/>
              <a:gd name="connsiteX1" fmla="*/ 145922 w 752855"/>
              <a:gd name="connsiteY1" fmla="*/ 0 h 583691"/>
              <a:gd name="connsiteX2" fmla="*/ 752855 w 752855"/>
              <a:gd name="connsiteY2" fmla="*/ 0 h 583691"/>
              <a:gd name="connsiteX3" fmla="*/ 606932 w 752855"/>
              <a:gd name="connsiteY3" fmla="*/ 583691 h 583691"/>
              <a:gd name="connsiteX4" fmla="*/ 0 w 752855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3691">
                <a:moveTo>
                  <a:pt x="0" y="583691"/>
                </a:moveTo>
                <a:lnTo>
                  <a:pt x="145922" y="0"/>
                </a:lnTo>
                <a:lnTo>
                  <a:pt x="752855" y="0"/>
                </a:lnTo>
                <a:lnTo>
                  <a:pt x="606932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9800" y="1384300"/>
            <a:ext cx="901700" cy="736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5308600"/>
            <a:ext cx="901700" cy="7366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4" name="TextBox 1"/>
          <p:cNvSpPr txBox="1"/>
          <p:nvPr/>
        </p:nvSpPr>
        <p:spPr>
          <a:xfrm>
            <a:off x="4292600" y="30861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a-b;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1155700" y="292100"/>
            <a:ext cx="53848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算法逻辑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检查算法及其内部各处理逻辑的正确性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3568700" y="2374900"/>
            <a:ext cx="1524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3937000" y="2374900"/>
            <a:ext cx="3241040" cy="22256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diffOfBorders(long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if(a&gt;b)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3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	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a-b;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222500" y="4851400"/>
            <a:ext cx="4913630" cy="8274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5-2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一个示例程序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P3</a:t>
            </a:r>
            <a:endParaRPr lang="en-US" altLang="zh-CN" sz="1600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819400" algn="l"/>
              </a:tabLst>
            </a:pP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42842" y="2254173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74770" y="2254173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42842" y="2614218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74770" y="2614218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42842" y="2974263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874770" y="2974263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42842" y="3334181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874770" y="3334181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42842" y="3694226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74770" y="3694226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42842" y="4054271"/>
            <a:ext cx="432003" cy="359994"/>
          </a:xfrm>
          <a:custGeom>
            <a:avLst/>
            <a:gdLst>
              <a:gd name="connsiteX0" fmla="*/ 0 w 432003"/>
              <a:gd name="connsiteY0" fmla="*/ 359993 h 359994"/>
              <a:gd name="connsiteX1" fmla="*/ 432003 w 432003"/>
              <a:gd name="connsiteY1" fmla="*/ 359993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3"/>
                </a:moveTo>
                <a:lnTo>
                  <a:pt x="432003" y="359993"/>
                </a:lnTo>
                <a:lnTo>
                  <a:pt x="432003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74770" y="4054271"/>
            <a:ext cx="4607940" cy="359994"/>
          </a:xfrm>
          <a:custGeom>
            <a:avLst/>
            <a:gdLst>
              <a:gd name="connsiteX0" fmla="*/ 0 w 4607940"/>
              <a:gd name="connsiteY0" fmla="*/ 359993 h 359994"/>
              <a:gd name="connsiteX1" fmla="*/ 4607940 w 4607940"/>
              <a:gd name="connsiteY1" fmla="*/ 359993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3"/>
                </a:moveTo>
                <a:lnTo>
                  <a:pt x="4607940" y="359993"/>
                </a:lnTo>
                <a:lnTo>
                  <a:pt x="4607940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42842" y="4414189"/>
            <a:ext cx="432003" cy="359994"/>
          </a:xfrm>
          <a:custGeom>
            <a:avLst/>
            <a:gdLst>
              <a:gd name="connsiteX0" fmla="*/ 0 w 432003"/>
              <a:gd name="connsiteY0" fmla="*/ 359994 h 359994"/>
              <a:gd name="connsiteX1" fmla="*/ 432003 w 432003"/>
              <a:gd name="connsiteY1" fmla="*/ 359994 h 359994"/>
              <a:gd name="connsiteX2" fmla="*/ 432003 w 432003"/>
              <a:gd name="connsiteY2" fmla="*/ 0 h 359994"/>
              <a:gd name="connsiteX3" fmla="*/ 0 w 432003"/>
              <a:gd name="connsiteY3" fmla="*/ 0 h 359994"/>
              <a:gd name="connsiteX4" fmla="*/ 0 w 432003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" h="359994">
                <a:moveTo>
                  <a:pt x="0" y="359994"/>
                </a:moveTo>
                <a:lnTo>
                  <a:pt x="432003" y="359994"/>
                </a:lnTo>
                <a:lnTo>
                  <a:pt x="432003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874770" y="4414189"/>
            <a:ext cx="4607940" cy="359994"/>
          </a:xfrm>
          <a:custGeom>
            <a:avLst/>
            <a:gdLst>
              <a:gd name="connsiteX0" fmla="*/ 0 w 4607940"/>
              <a:gd name="connsiteY0" fmla="*/ 359994 h 359994"/>
              <a:gd name="connsiteX1" fmla="*/ 4607940 w 4607940"/>
              <a:gd name="connsiteY1" fmla="*/ 359994 h 359994"/>
              <a:gd name="connsiteX2" fmla="*/ 4607940 w 4607940"/>
              <a:gd name="connsiteY2" fmla="*/ 0 h 359994"/>
              <a:gd name="connsiteX3" fmla="*/ 0 w 4607940"/>
              <a:gd name="connsiteY3" fmla="*/ 0 h 359994"/>
              <a:gd name="connsiteX4" fmla="*/ 0 w 4607940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7940" h="359994">
                <a:moveTo>
                  <a:pt x="0" y="359994"/>
                </a:moveTo>
                <a:lnTo>
                  <a:pt x="4607940" y="359994"/>
                </a:lnTo>
                <a:lnTo>
                  <a:pt x="4607940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68420" y="2241550"/>
            <a:ext cx="25400" cy="2545333"/>
          </a:xfrm>
          <a:custGeom>
            <a:avLst/>
            <a:gdLst>
              <a:gd name="connsiteX0" fmla="*/ 6350 w 25400"/>
              <a:gd name="connsiteY0" fmla="*/ 6350 h 2545333"/>
              <a:gd name="connsiteX1" fmla="*/ 6350 w 25400"/>
              <a:gd name="connsiteY1" fmla="*/ 2538984 h 254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45333">
                <a:moveTo>
                  <a:pt x="6350" y="6350"/>
                </a:moveTo>
                <a:lnTo>
                  <a:pt x="6350" y="253898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17442" y="2595117"/>
            <a:ext cx="5090795" cy="76200"/>
          </a:xfrm>
          <a:custGeom>
            <a:avLst/>
            <a:gdLst>
              <a:gd name="connsiteX0" fmla="*/ 19050 w 5090795"/>
              <a:gd name="connsiteY0" fmla="*/ 19050 h 76200"/>
              <a:gd name="connsiteX1" fmla="*/ 5071745 w 509079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90795" h="76200">
                <a:moveTo>
                  <a:pt x="19050" y="19050"/>
                </a:moveTo>
                <a:lnTo>
                  <a:pt x="5071745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30142" y="2967863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30142" y="3327908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30142" y="3687826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30142" y="4047871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30142" y="4407915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36492" y="2241550"/>
            <a:ext cx="25400" cy="2545333"/>
          </a:xfrm>
          <a:custGeom>
            <a:avLst/>
            <a:gdLst>
              <a:gd name="connsiteX0" fmla="*/ 6350 w 25400"/>
              <a:gd name="connsiteY0" fmla="*/ 6350 h 2545333"/>
              <a:gd name="connsiteX1" fmla="*/ 6350 w 25400"/>
              <a:gd name="connsiteY1" fmla="*/ 2538984 h 254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45333">
                <a:moveTo>
                  <a:pt x="6350" y="6350"/>
                </a:moveTo>
                <a:lnTo>
                  <a:pt x="6350" y="253898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476488" y="2241550"/>
            <a:ext cx="25400" cy="2545333"/>
          </a:xfrm>
          <a:custGeom>
            <a:avLst/>
            <a:gdLst>
              <a:gd name="connsiteX0" fmla="*/ 6350 w 25400"/>
              <a:gd name="connsiteY0" fmla="*/ 6350 h 2545333"/>
              <a:gd name="connsiteX1" fmla="*/ 6350 w 25400"/>
              <a:gd name="connsiteY1" fmla="*/ 2538984 h 254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45333">
                <a:moveTo>
                  <a:pt x="6350" y="6350"/>
                </a:moveTo>
                <a:lnTo>
                  <a:pt x="6350" y="253898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430142" y="2247900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430142" y="4767834"/>
            <a:ext cx="5065395" cy="25400"/>
          </a:xfrm>
          <a:custGeom>
            <a:avLst/>
            <a:gdLst>
              <a:gd name="connsiteX0" fmla="*/ 6350 w 5065395"/>
              <a:gd name="connsiteY0" fmla="*/ 6350 h 25400"/>
              <a:gd name="connsiteX1" fmla="*/ 5059045 w 506539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395" h="25400">
                <a:moveTo>
                  <a:pt x="6350" y="6350"/>
                </a:moveTo>
                <a:lnTo>
                  <a:pt x="5059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18032" y="1459991"/>
            <a:ext cx="752855" cy="585216"/>
          </a:xfrm>
          <a:custGeom>
            <a:avLst/>
            <a:gdLst>
              <a:gd name="connsiteX0" fmla="*/ 0 w 752855"/>
              <a:gd name="connsiteY0" fmla="*/ 585215 h 585216"/>
              <a:gd name="connsiteX1" fmla="*/ 146303 w 752855"/>
              <a:gd name="connsiteY1" fmla="*/ 0 h 585216"/>
              <a:gd name="connsiteX2" fmla="*/ 752855 w 752855"/>
              <a:gd name="connsiteY2" fmla="*/ 0 h 585216"/>
              <a:gd name="connsiteX3" fmla="*/ 606551 w 752855"/>
              <a:gd name="connsiteY3" fmla="*/ 585215 h 585216"/>
              <a:gd name="connsiteX4" fmla="*/ 0 w 752855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5216">
                <a:moveTo>
                  <a:pt x="0" y="585215"/>
                </a:moveTo>
                <a:lnTo>
                  <a:pt x="146303" y="0"/>
                </a:lnTo>
                <a:lnTo>
                  <a:pt x="752855" y="0"/>
                </a:lnTo>
                <a:lnTo>
                  <a:pt x="606551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018032" y="5390388"/>
            <a:ext cx="752855" cy="583691"/>
          </a:xfrm>
          <a:custGeom>
            <a:avLst/>
            <a:gdLst>
              <a:gd name="connsiteX0" fmla="*/ 0 w 752855"/>
              <a:gd name="connsiteY0" fmla="*/ 583691 h 583691"/>
              <a:gd name="connsiteX1" fmla="*/ 145922 w 752855"/>
              <a:gd name="connsiteY1" fmla="*/ 0 h 583691"/>
              <a:gd name="connsiteX2" fmla="*/ 752855 w 752855"/>
              <a:gd name="connsiteY2" fmla="*/ 0 h 583691"/>
              <a:gd name="connsiteX3" fmla="*/ 606932 w 752855"/>
              <a:gd name="connsiteY3" fmla="*/ 583691 h 583691"/>
              <a:gd name="connsiteX4" fmla="*/ 0 w 752855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3691">
                <a:moveTo>
                  <a:pt x="0" y="583691"/>
                </a:moveTo>
                <a:lnTo>
                  <a:pt x="145922" y="0"/>
                </a:lnTo>
                <a:lnTo>
                  <a:pt x="752855" y="0"/>
                </a:lnTo>
                <a:lnTo>
                  <a:pt x="606932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9800" y="1384300"/>
            <a:ext cx="901700" cy="736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5308600"/>
            <a:ext cx="901700" cy="7366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4" name="TextBox 1"/>
          <p:cNvSpPr txBox="1"/>
          <p:nvPr/>
        </p:nvSpPr>
        <p:spPr>
          <a:xfrm>
            <a:off x="4292600" y="30861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a-b;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1155700" y="292100"/>
            <a:ext cx="53848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算法逻辑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检查算法及其内部各处理逻辑的正确性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3568700" y="2374900"/>
            <a:ext cx="1524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3937000" y="2374900"/>
            <a:ext cx="3241040" cy="23539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diffOfBorders(long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if(a&gt;b)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3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	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a-b;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zh-CN" sz="1405" dirty="0" smtClean="0">
                <a:solidFill>
                  <a:srgbClr val="000000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逻辑错误</a:t>
            </a:r>
            <a:endParaRPr lang="en-US" altLang="zh-CN" sz="1405" dirty="0" smtClean="0">
              <a:solidFill>
                <a:srgbClr val="000000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469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222500" y="4851400"/>
            <a:ext cx="8200390" cy="128968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5-2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一个示例程序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P3</a:t>
            </a:r>
            <a:endParaRPr lang="en-US" altLang="zh-CN" sz="1600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8194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该程序实现要求是实现计算三角形的两边之差。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194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在单元测试时，应当发现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a&lt;b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时逻辑处理并未正确实现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75939" y="2720009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06977" y="2720009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75939" y="3080054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06977" y="3080054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75939" y="3439972"/>
            <a:ext cx="431025" cy="359994"/>
          </a:xfrm>
          <a:custGeom>
            <a:avLst/>
            <a:gdLst>
              <a:gd name="connsiteX0" fmla="*/ 0 w 431025"/>
              <a:gd name="connsiteY0" fmla="*/ 359993 h 359994"/>
              <a:gd name="connsiteX1" fmla="*/ 431025 w 431025"/>
              <a:gd name="connsiteY1" fmla="*/ 359993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3"/>
                </a:moveTo>
                <a:lnTo>
                  <a:pt x="431025" y="359993"/>
                </a:lnTo>
                <a:lnTo>
                  <a:pt x="431025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06977" y="3439972"/>
            <a:ext cx="4608957" cy="359994"/>
          </a:xfrm>
          <a:custGeom>
            <a:avLst/>
            <a:gdLst>
              <a:gd name="connsiteX0" fmla="*/ 0 w 4608957"/>
              <a:gd name="connsiteY0" fmla="*/ 359993 h 359994"/>
              <a:gd name="connsiteX1" fmla="*/ 4608956 w 4608957"/>
              <a:gd name="connsiteY1" fmla="*/ 359993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3"/>
                </a:moveTo>
                <a:lnTo>
                  <a:pt x="4608956" y="359993"/>
                </a:lnTo>
                <a:lnTo>
                  <a:pt x="4608956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575939" y="3800017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06977" y="3800017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575939" y="4160062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06977" y="4160062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75939" y="4519980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06977" y="4519980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000627" y="2707385"/>
            <a:ext cx="25400" cy="2185289"/>
          </a:xfrm>
          <a:custGeom>
            <a:avLst/>
            <a:gdLst>
              <a:gd name="connsiteX0" fmla="*/ 6350 w 25400"/>
              <a:gd name="connsiteY0" fmla="*/ 6350 h 2185289"/>
              <a:gd name="connsiteX1" fmla="*/ 6350 w 25400"/>
              <a:gd name="connsiteY1" fmla="*/ 2178939 h 2185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85289">
                <a:moveTo>
                  <a:pt x="6350" y="6350"/>
                </a:moveTo>
                <a:lnTo>
                  <a:pt x="6350" y="2178939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50539" y="3060954"/>
            <a:ext cx="5090921" cy="76200"/>
          </a:xfrm>
          <a:custGeom>
            <a:avLst/>
            <a:gdLst>
              <a:gd name="connsiteX0" fmla="*/ 19050 w 5090921"/>
              <a:gd name="connsiteY0" fmla="*/ 19050 h 76200"/>
              <a:gd name="connsiteX1" fmla="*/ 5071871 w 509092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90921" h="76200">
                <a:moveTo>
                  <a:pt x="19050" y="19050"/>
                </a:moveTo>
                <a:lnTo>
                  <a:pt x="5071871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563239" y="3433698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63239" y="3793616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63239" y="4153661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63239" y="4513707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69589" y="2707385"/>
            <a:ext cx="25400" cy="2185289"/>
          </a:xfrm>
          <a:custGeom>
            <a:avLst/>
            <a:gdLst>
              <a:gd name="connsiteX0" fmla="*/ 6350 w 25400"/>
              <a:gd name="connsiteY0" fmla="*/ 6350 h 2185289"/>
              <a:gd name="connsiteX1" fmla="*/ 6350 w 25400"/>
              <a:gd name="connsiteY1" fmla="*/ 2178939 h 2185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85289">
                <a:moveTo>
                  <a:pt x="6350" y="6350"/>
                </a:moveTo>
                <a:lnTo>
                  <a:pt x="6350" y="2178939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609710" y="2707385"/>
            <a:ext cx="25400" cy="2185289"/>
          </a:xfrm>
          <a:custGeom>
            <a:avLst/>
            <a:gdLst>
              <a:gd name="connsiteX0" fmla="*/ 6350 w 25400"/>
              <a:gd name="connsiteY0" fmla="*/ 6350 h 2185289"/>
              <a:gd name="connsiteX1" fmla="*/ 6350 w 25400"/>
              <a:gd name="connsiteY1" fmla="*/ 2178939 h 2185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85289">
                <a:moveTo>
                  <a:pt x="6350" y="6350"/>
                </a:moveTo>
                <a:lnTo>
                  <a:pt x="6350" y="2178939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563239" y="2713735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563239" y="4873625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8511" y="1289303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48511" y="5402579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206500"/>
            <a:ext cx="914400" cy="736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5321300"/>
            <a:ext cx="914400" cy="7366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3708400" y="2832100"/>
            <a:ext cx="1524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064000" y="2832100"/>
            <a:ext cx="2444115" cy="21742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getMean(String[]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6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sz="6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</a:t>
            </a: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(double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2235200" y="4902200"/>
            <a:ext cx="4875530" cy="853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321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5-3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示例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832100" algn="l"/>
              </a:tabLst>
            </a:pP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1155700" y="292100"/>
            <a:ext cx="99060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795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模块接口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括形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回值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类型的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它模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次序和返回值的正确性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75939" y="2720009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06977" y="2720009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75939" y="3080054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06977" y="3080054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75939" y="3439972"/>
            <a:ext cx="431025" cy="359994"/>
          </a:xfrm>
          <a:custGeom>
            <a:avLst/>
            <a:gdLst>
              <a:gd name="connsiteX0" fmla="*/ 0 w 431025"/>
              <a:gd name="connsiteY0" fmla="*/ 359993 h 359994"/>
              <a:gd name="connsiteX1" fmla="*/ 431025 w 431025"/>
              <a:gd name="connsiteY1" fmla="*/ 359993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3"/>
                </a:moveTo>
                <a:lnTo>
                  <a:pt x="431025" y="359993"/>
                </a:lnTo>
                <a:lnTo>
                  <a:pt x="431025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06977" y="3439972"/>
            <a:ext cx="4608957" cy="359994"/>
          </a:xfrm>
          <a:custGeom>
            <a:avLst/>
            <a:gdLst>
              <a:gd name="connsiteX0" fmla="*/ 0 w 4608957"/>
              <a:gd name="connsiteY0" fmla="*/ 359993 h 359994"/>
              <a:gd name="connsiteX1" fmla="*/ 4608956 w 4608957"/>
              <a:gd name="connsiteY1" fmla="*/ 359993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3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3"/>
                </a:moveTo>
                <a:lnTo>
                  <a:pt x="4608956" y="359993"/>
                </a:lnTo>
                <a:lnTo>
                  <a:pt x="4608956" y="0"/>
                </a:lnTo>
                <a:lnTo>
                  <a:pt x="0" y="0"/>
                </a:lnTo>
                <a:lnTo>
                  <a:pt x="0" y="359993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575939" y="3800017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06977" y="3800017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575939" y="4160062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06977" y="4160062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75939" y="4519980"/>
            <a:ext cx="431025" cy="359994"/>
          </a:xfrm>
          <a:custGeom>
            <a:avLst/>
            <a:gdLst>
              <a:gd name="connsiteX0" fmla="*/ 0 w 431025"/>
              <a:gd name="connsiteY0" fmla="*/ 359994 h 359994"/>
              <a:gd name="connsiteX1" fmla="*/ 431025 w 431025"/>
              <a:gd name="connsiteY1" fmla="*/ 359994 h 359994"/>
              <a:gd name="connsiteX2" fmla="*/ 431025 w 431025"/>
              <a:gd name="connsiteY2" fmla="*/ 0 h 359994"/>
              <a:gd name="connsiteX3" fmla="*/ 0 w 431025"/>
              <a:gd name="connsiteY3" fmla="*/ 0 h 359994"/>
              <a:gd name="connsiteX4" fmla="*/ 0 w 43102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25" h="359994">
                <a:moveTo>
                  <a:pt x="0" y="359994"/>
                </a:moveTo>
                <a:lnTo>
                  <a:pt x="431025" y="359994"/>
                </a:lnTo>
                <a:lnTo>
                  <a:pt x="43102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06977" y="4519980"/>
            <a:ext cx="4608957" cy="359994"/>
          </a:xfrm>
          <a:custGeom>
            <a:avLst/>
            <a:gdLst>
              <a:gd name="connsiteX0" fmla="*/ 0 w 4608957"/>
              <a:gd name="connsiteY0" fmla="*/ 359994 h 359994"/>
              <a:gd name="connsiteX1" fmla="*/ 4608956 w 4608957"/>
              <a:gd name="connsiteY1" fmla="*/ 359994 h 359994"/>
              <a:gd name="connsiteX2" fmla="*/ 4608956 w 4608957"/>
              <a:gd name="connsiteY2" fmla="*/ 0 h 359994"/>
              <a:gd name="connsiteX3" fmla="*/ 0 w 4608957"/>
              <a:gd name="connsiteY3" fmla="*/ 0 h 359994"/>
              <a:gd name="connsiteX4" fmla="*/ 0 w 4608957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957" h="359994">
                <a:moveTo>
                  <a:pt x="0" y="359994"/>
                </a:moveTo>
                <a:lnTo>
                  <a:pt x="4608956" y="359994"/>
                </a:lnTo>
                <a:lnTo>
                  <a:pt x="4608956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000627" y="2707385"/>
            <a:ext cx="25400" cy="2185289"/>
          </a:xfrm>
          <a:custGeom>
            <a:avLst/>
            <a:gdLst>
              <a:gd name="connsiteX0" fmla="*/ 6350 w 25400"/>
              <a:gd name="connsiteY0" fmla="*/ 6350 h 2185289"/>
              <a:gd name="connsiteX1" fmla="*/ 6350 w 25400"/>
              <a:gd name="connsiteY1" fmla="*/ 2178939 h 2185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85289">
                <a:moveTo>
                  <a:pt x="6350" y="6350"/>
                </a:moveTo>
                <a:lnTo>
                  <a:pt x="6350" y="2178939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50539" y="3060954"/>
            <a:ext cx="5090921" cy="76200"/>
          </a:xfrm>
          <a:custGeom>
            <a:avLst/>
            <a:gdLst>
              <a:gd name="connsiteX0" fmla="*/ 19050 w 5090921"/>
              <a:gd name="connsiteY0" fmla="*/ 19050 h 76200"/>
              <a:gd name="connsiteX1" fmla="*/ 5071871 w 509092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90921" h="76200">
                <a:moveTo>
                  <a:pt x="19050" y="19050"/>
                </a:moveTo>
                <a:lnTo>
                  <a:pt x="5071871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563239" y="3433698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63239" y="3793616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63239" y="4153661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63239" y="4513707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69589" y="2707385"/>
            <a:ext cx="25400" cy="2185289"/>
          </a:xfrm>
          <a:custGeom>
            <a:avLst/>
            <a:gdLst>
              <a:gd name="connsiteX0" fmla="*/ 6350 w 25400"/>
              <a:gd name="connsiteY0" fmla="*/ 6350 h 2185289"/>
              <a:gd name="connsiteX1" fmla="*/ 6350 w 25400"/>
              <a:gd name="connsiteY1" fmla="*/ 2178939 h 2185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85289">
                <a:moveTo>
                  <a:pt x="6350" y="6350"/>
                </a:moveTo>
                <a:lnTo>
                  <a:pt x="6350" y="2178939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609710" y="2707385"/>
            <a:ext cx="25400" cy="2185289"/>
          </a:xfrm>
          <a:custGeom>
            <a:avLst/>
            <a:gdLst>
              <a:gd name="connsiteX0" fmla="*/ 6350 w 25400"/>
              <a:gd name="connsiteY0" fmla="*/ 6350 h 2185289"/>
              <a:gd name="connsiteX1" fmla="*/ 6350 w 25400"/>
              <a:gd name="connsiteY1" fmla="*/ 2178939 h 2185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85289">
                <a:moveTo>
                  <a:pt x="6350" y="6350"/>
                </a:moveTo>
                <a:lnTo>
                  <a:pt x="6350" y="2178939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563239" y="2713735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563239" y="4873625"/>
            <a:ext cx="5065521" cy="25400"/>
          </a:xfrm>
          <a:custGeom>
            <a:avLst/>
            <a:gdLst>
              <a:gd name="connsiteX0" fmla="*/ 6350 w 5065521"/>
              <a:gd name="connsiteY0" fmla="*/ 6350 h 25400"/>
              <a:gd name="connsiteX1" fmla="*/ 5059171 w 50655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5521" h="25400">
                <a:moveTo>
                  <a:pt x="6350" y="6350"/>
                </a:moveTo>
                <a:lnTo>
                  <a:pt x="5059171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8511" y="1289303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48511" y="5402579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1206500"/>
            <a:ext cx="914400" cy="736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5321300"/>
            <a:ext cx="914400" cy="7366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3708400" y="2832100"/>
            <a:ext cx="1524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064000" y="2832100"/>
            <a:ext cx="2444115" cy="21742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getMean(String[]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600"/>
              </a:lnSpc>
              <a:tabLst>
                <a:tab pos="177800" algn="l"/>
                <a:tab pos="342900" algn="l"/>
                <a:tab pos="3556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600"/>
              </a:lnSpc>
              <a:tabLst>
                <a:tab pos="177800" algn="l"/>
                <a:tab pos="342900" algn="l"/>
                <a:tab pos="355600" algn="l"/>
              </a:tabLst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(double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77800" algn="l"/>
                <a:tab pos="342900" algn="l"/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2235200" y="4902200"/>
            <a:ext cx="90805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321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5-3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示例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8321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5-3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给出了一个示例程序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，该程序输出了一组数字的平均值。在单元测试时，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321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应当发现参数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a[i]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中元素类型为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型，应转换为数值型计算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，不应当直接累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321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加计算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1155700" y="292100"/>
            <a:ext cx="99060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795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模块接口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括形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回值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类型的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它模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次序和返回值的正确性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18032" y="2482595"/>
            <a:ext cx="752855" cy="583692"/>
          </a:xfrm>
          <a:custGeom>
            <a:avLst/>
            <a:gdLst>
              <a:gd name="connsiteX0" fmla="*/ 0 w 752855"/>
              <a:gd name="connsiteY0" fmla="*/ 583692 h 583692"/>
              <a:gd name="connsiteX1" fmla="*/ 145922 w 752855"/>
              <a:gd name="connsiteY1" fmla="*/ 0 h 583692"/>
              <a:gd name="connsiteX2" fmla="*/ 752855 w 752855"/>
              <a:gd name="connsiteY2" fmla="*/ 0 h 583692"/>
              <a:gd name="connsiteX3" fmla="*/ 606932 w 752855"/>
              <a:gd name="connsiteY3" fmla="*/ 583692 h 583692"/>
              <a:gd name="connsiteX4" fmla="*/ 0 w 752855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3692">
                <a:moveTo>
                  <a:pt x="0" y="583692"/>
                </a:moveTo>
                <a:lnTo>
                  <a:pt x="145922" y="0"/>
                </a:lnTo>
                <a:lnTo>
                  <a:pt x="752855" y="0"/>
                </a:lnTo>
                <a:lnTo>
                  <a:pt x="606932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8032" y="3951732"/>
            <a:ext cx="752855" cy="585215"/>
          </a:xfrm>
          <a:custGeom>
            <a:avLst/>
            <a:gdLst>
              <a:gd name="connsiteX0" fmla="*/ 0 w 752855"/>
              <a:gd name="connsiteY0" fmla="*/ 585215 h 585215"/>
              <a:gd name="connsiteX1" fmla="*/ 146303 w 752855"/>
              <a:gd name="connsiteY1" fmla="*/ 0 h 585215"/>
              <a:gd name="connsiteX2" fmla="*/ 752855 w 752855"/>
              <a:gd name="connsiteY2" fmla="*/ 0 h 585215"/>
              <a:gd name="connsiteX3" fmla="*/ 606551 w 752855"/>
              <a:gd name="connsiteY3" fmla="*/ 585215 h 585215"/>
              <a:gd name="connsiteX4" fmla="*/ 0 w 752855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5215">
                <a:moveTo>
                  <a:pt x="0" y="585215"/>
                </a:moveTo>
                <a:lnTo>
                  <a:pt x="146303" y="0"/>
                </a:lnTo>
                <a:lnTo>
                  <a:pt x="752855" y="0"/>
                </a:lnTo>
                <a:lnTo>
                  <a:pt x="606551" y="585215"/>
                </a:lnTo>
                <a:lnTo>
                  <a:pt x="0" y="58521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9800" y="24003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38735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47900" y="3873500"/>
            <a:ext cx="8813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例：先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来先服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务的调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度任务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应当采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用队列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试时应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队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列是否正确实现，或是否误用栈等其它数据结构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数据结构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47900" y="2590800"/>
            <a:ext cx="584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检查全局和局部数据结构的定义是否正确实现和使用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3113532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30353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146300" y="3035300"/>
            <a:ext cx="8864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查程序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个边界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条件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是否实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确。在边界检查时，除考虑需求本身的边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46300" y="3492500"/>
            <a:ext cx="482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界范围外，还应当考虑变量类型本身的边界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边界条件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75967" y="2313609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243201" y="2313609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75967" y="2673654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43201" y="2673654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775967" y="3033699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43201" y="3033699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775967" y="3393617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243201" y="3393617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775967" y="3753662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3201" y="3753662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775967" y="4113580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3201" y="4113580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75967" y="4473625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243201" y="4473625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775967" y="4833670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43201" y="4833670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75967" y="5193588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243201" y="5193588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75967" y="5553633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243201" y="5553633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775967" y="5913640"/>
            <a:ext cx="467245" cy="359994"/>
          </a:xfrm>
          <a:custGeom>
            <a:avLst/>
            <a:gdLst>
              <a:gd name="connsiteX0" fmla="*/ 0 w 467245"/>
              <a:gd name="connsiteY0" fmla="*/ 359994 h 359994"/>
              <a:gd name="connsiteX1" fmla="*/ 467245 w 467245"/>
              <a:gd name="connsiteY1" fmla="*/ 359994 h 359994"/>
              <a:gd name="connsiteX2" fmla="*/ 467245 w 467245"/>
              <a:gd name="connsiteY2" fmla="*/ 0 h 359994"/>
              <a:gd name="connsiteX3" fmla="*/ 0 w 467245"/>
              <a:gd name="connsiteY3" fmla="*/ 0 h 359994"/>
              <a:gd name="connsiteX4" fmla="*/ 0 w 467245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245" h="359994">
                <a:moveTo>
                  <a:pt x="0" y="359994"/>
                </a:moveTo>
                <a:lnTo>
                  <a:pt x="467245" y="359994"/>
                </a:lnTo>
                <a:lnTo>
                  <a:pt x="467245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43201" y="5913640"/>
            <a:ext cx="8172704" cy="359994"/>
          </a:xfrm>
          <a:custGeom>
            <a:avLst/>
            <a:gdLst>
              <a:gd name="connsiteX0" fmla="*/ 0 w 8172704"/>
              <a:gd name="connsiteY0" fmla="*/ 359994 h 359994"/>
              <a:gd name="connsiteX1" fmla="*/ 8172704 w 8172704"/>
              <a:gd name="connsiteY1" fmla="*/ 359994 h 359994"/>
              <a:gd name="connsiteX2" fmla="*/ 8172704 w 8172704"/>
              <a:gd name="connsiteY2" fmla="*/ 0 h 359994"/>
              <a:gd name="connsiteX3" fmla="*/ 0 w 8172704"/>
              <a:gd name="connsiteY3" fmla="*/ 0 h 359994"/>
              <a:gd name="connsiteX4" fmla="*/ 0 w 8172704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2704" h="359994">
                <a:moveTo>
                  <a:pt x="0" y="359994"/>
                </a:moveTo>
                <a:lnTo>
                  <a:pt x="8172704" y="359994"/>
                </a:lnTo>
                <a:lnTo>
                  <a:pt x="8172704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236851" y="2300985"/>
            <a:ext cx="25400" cy="3985348"/>
          </a:xfrm>
          <a:custGeom>
            <a:avLst/>
            <a:gdLst>
              <a:gd name="connsiteX0" fmla="*/ 6350 w 25400"/>
              <a:gd name="connsiteY0" fmla="*/ 6350 h 3985348"/>
              <a:gd name="connsiteX1" fmla="*/ 6350 w 25400"/>
              <a:gd name="connsiteY1" fmla="*/ 3978998 h 3985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85348">
                <a:moveTo>
                  <a:pt x="6350" y="6350"/>
                </a:moveTo>
                <a:lnTo>
                  <a:pt x="6350" y="397899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750567" y="2654554"/>
            <a:ext cx="8690864" cy="76200"/>
          </a:xfrm>
          <a:custGeom>
            <a:avLst/>
            <a:gdLst>
              <a:gd name="connsiteX0" fmla="*/ 19050 w 8690864"/>
              <a:gd name="connsiteY0" fmla="*/ 19050 h 76200"/>
              <a:gd name="connsiteX1" fmla="*/ 8671813 w 869086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90864" h="76200">
                <a:moveTo>
                  <a:pt x="19050" y="19050"/>
                </a:moveTo>
                <a:lnTo>
                  <a:pt x="8671813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63267" y="3027298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763267" y="3387344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763267" y="3747261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63267" y="4107307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763267" y="4467225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763267" y="4827270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63267" y="5187315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1763267" y="5547233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763267" y="5907278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1769617" y="2300985"/>
            <a:ext cx="25400" cy="3985348"/>
          </a:xfrm>
          <a:custGeom>
            <a:avLst/>
            <a:gdLst>
              <a:gd name="connsiteX0" fmla="*/ 6350 w 25400"/>
              <a:gd name="connsiteY0" fmla="*/ 6350 h 3985348"/>
              <a:gd name="connsiteX1" fmla="*/ 6350 w 25400"/>
              <a:gd name="connsiteY1" fmla="*/ 3978998 h 3985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85348">
                <a:moveTo>
                  <a:pt x="6350" y="6350"/>
                </a:moveTo>
                <a:lnTo>
                  <a:pt x="6350" y="397899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0409681" y="2300985"/>
            <a:ext cx="25400" cy="3985348"/>
          </a:xfrm>
          <a:custGeom>
            <a:avLst/>
            <a:gdLst>
              <a:gd name="connsiteX0" fmla="*/ 6350 w 25400"/>
              <a:gd name="connsiteY0" fmla="*/ 6350 h 3985348"/>
              <a:gd name="connsiteX1" fmla="*/ 6350 w 25400"/>
              <a:gd name="connsiteY1" fmla="*/ 3978998 h 3985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85348">
                <a:moveTo>
                  <a:pt x="6350" y="6350"/>
                </a:moveTo>
                <a:lnTo>
                  <a:pt x="6350" y="397899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1763267" y="2307335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1763267" y="6267284"/>
            <a:ext cx="8665464" cy="25400"/>
          </a:xfrm>
          <a:custGeom>
            <a:avLst/>
            <a:gdLst>
              <a:gd name="connsiteX0" fmla="*/ 6350 w 8665464"/>
              <a:gd name="connsiteY0" fmla="*/ 6350 h 25400"/>
              <a:gd name="connsiteX1" fmla="*/ 8659113 w 86654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5464" h="25400">
                <a:moveTo>
                  <a:pt x="6350" y="6350"/>
                </a:moveTo>
                <a:lnTo>
                  <a:pt x="865911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1024127" y="1342644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2 w 751332"/>
              <a:gd name="connsiteY2" fmla="*/ 0 h 585216"/>
              <a:gd name="connsiteX3" fmla="*/ 605027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2" y="0"/>
                </a:lnTo>
                <a:lnTo>
                  <a:pt x="605027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9800" y="1270000"/>
            <a:ext cx="914400" cy="736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917700" y="2425700"/>
            <a:ext cx="152400" cy="339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s7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s8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s9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2311400" y="2425700"/>
            <a:ext cx="5973445" cy="34182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isTriangle(Triangle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isTriangle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	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		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2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((triangle.lborderA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triangle.lborderA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Long.MAX_VALUE)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(triangle.lborderB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triangle.lborderB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Long.MAX_VALUE))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(diffOfBorders(triangle.lborderA,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triangle.lborderB)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triangle.lborderC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diffOfBorders(triangle.lborderB,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triangle.lborderC)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triangle.lborderA)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isTriangle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7800" algn="l"/>
                <a:tab pos="355600" algn="l"/>
                <a:tab pos="5334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isTriangle;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879600" y="6032500"/>
            <a:ext cx="5245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1750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s10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31750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5-4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一个示例程序</a:t>
            </a:r>
            <a:r>
              <a:rPr lang="en-US" altLang="zh-CN" sz="159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P5</a:t>
            </a:r>
            <a:endParaRPr lang="en-US" altLang="zh-CN" sz="1595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155700" y="292100"/>
            <a:ext cx="9906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541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独立路径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检查是否存在遗漏或未正确实现的处理逻辑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处理逻辑遗漏通常会造成部分独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立路径缺失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5328920" y="2057780"/>
            <a:ext cx="38480" cy="66294"/>
          </a:xfrm>
          <a:custGeom>
            <a:avLst/>
            <a:gdLst>
              <a:gd name="connsiteX0" fmla="*/ 19240 w 38480"/>
              <a:gd name="connsiteY0" fmla="*/ 0 h 66294"/>
              <a:gd name="connsiteX1" fmla="*/ 19240 w 38480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80" h="66294">
                <a:moveTo>
                  <a:pt x="19240" y="0"/>
                </a:moveTo>
                <a:lnTo>
                  <a:pt x="19240" y="66294"/>
                </a:lnTo>
              </a:path>
            </a:pathLst>
          </a:custGeom>
          <a:ln w="508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983471" y="2057780"/>
            <a:ext cx="38481" cy="66294"/>
          </a:xfrm>
          <a:custGeom>
            <a:avLst/>
            <a:gdLst>
              <a:gd name="connsiteX0" fmla="*/ 19240 w 38481"/>
              <a:gd name="connsiteY0" fmla="*/ 0 h 66294"/>
              <a:gd name="connsiteX1" fmla="*/ 19240 w 38481"/>
              <a:gd name="connsiteY1" fmla="*/ 66294 h 66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81" h="66294">
                <a:moveTo>
                  <a:pt x="19240" y="0"/>
                </a:moveTo>
                <a:lnTo>
                  <a:pt x="19240" y="66294"/>
                </a:lnTo>
              </a:path>
            </a:pathLst>
          </a:custGeom>
          <a:ln w="508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74419" y="1981200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74419" y="373684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905000"/>
            <a:ext cx="914400" cy="73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657600"/>
            <a:ext cx="9144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6300" y="1866900"/>
            <a:ext cx="3136900" cy="266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200" y="1866900"/>
            <a:ext cx="3403600" cy="266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9000" y="2324100"/>
            <a:ext cx="4330700" cy="2667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94800" y="1866900"/>
            <a:ext cx="1828800" cy="2667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155700" y="228600"/>
            <a:ext cx="284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什么是单元测试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146300" y="3670300"/>
            <a:ext cx="88646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单元的概念在不同编程环境下各有不同。在传统的结构化编程语言（如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语言）</a:t>
            </a:r>
            <a:endParaRPr lang="en-US" altLang="zh-CN" sz="2005" dirty="0" smtClean="0">
              <a:solidFill>
                <a:srgbClr val="7F7F7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中，单元一般指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函数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或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子过程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；而在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C++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或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Java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中，单元指类或类所包含的方</a:t>
            </a:r>
            <a:endParaRPr lang="en-US" altLang="zh-CN" sz="2005" dirty="0" smtClean="0">
              <a:solidFill>
                <a:srgbClr val="7F7F7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法；在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Ada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语言中，单元可为独立的过程、函数或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Ada</a:t>
            </a: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包。此外，单元还可指一</a:t>
            </a:r>
            <a:endParaRPr lang="en-US" altLang="zh-CN" sz="2005" dirty="0" smtClean="0">
              <a:solidFill>
                <a:srgbClr val="7F7F7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7F7F7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个菜单或显示界面</a:t>
            </a:r>
            <a:endParaRPr lang="en-US" altLang="zh-CN" sz="2005" dirty="0" smtClean="0">
              <a:solidFill>
                <a:srgbClr val="7F7F7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8324" y="2845307"/>
            <a:ext cx="752856" cy="583692"/>
          </a:xfrm>
          <a:custGeom>
            <a:avLst/>
            <a:gdLst>
              <a:gd name="connsiteX0" fmla="*/ 0 w 752856"/>
              <a:gd name="connsiteY0" fmla="*/ 583692 h 583692"/>
              <a:gd name="connsiteX1" fmla="*/ 145922 w 752856"/>
              <a:gd name="connsiteY1" fmla="*/ 0 h 583692"/>
              <a:gd name="connsiteX2" fmla="*/ 752855 w 752856"/>
              <a:gd name="connsiteY2" fmla="*/ 0 h 583692"/>
              <a:gd name="connsiteX3" fmla="*/ 606933 w 752856"/>
              <a:gd name="connsiteY3" fmla="*/ 583692 h 583692"/>
              <a:gd name="connsiteX4" fmla="*/ 0 w 752856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6" h="583692">
                <a:moveTo>
                  <a:pt x="0" y="583692"/>
                </a:moveTo>
                <a:lnTo>
                  <a:pt x="145922" y="0"/>
                </a:lnTo>
                <a:lnTo>
                  <a:pt x="752855" y="0"/>
                </a:lnTo>
                <a:lnTo>
                  <a:pt x="606933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768600"/>
            <a:ext cx="9017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2692400"/>
            <a:ext cx="3302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感谢您下载包图网平台上提供的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PPT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P5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222500" y="2692400"/>
            <a:ext cx="8788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5-4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给出了一个示例程序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，该程序用于判断构造的三角形是否能够正常构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31496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成三角形。在单元测试时，应当发现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P3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未对三角形的边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进行数值验证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，同时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未对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AC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两边之差和边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的数值进行对比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独立路径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031492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9558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146300" y="2819400"/>
            <a:ext cx="304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提供有效的错误处理功能：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46300" y="1905000"/>
            <a:ext cx="8864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查单元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是否包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含了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正确的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处理代码，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避免程序出现错误或异常时直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崩溃。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对单元模块的错误处理进行测试时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，若存在以下情况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，可认为模块未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146300" y="3429000"/>
            <a:ext cx="6045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①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错误描述难以理解，不能对错误定位提供有效帮助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②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错误描述与实际情况不符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146300" y="4648200"/>
            <a:ext cx="4267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错误处理不正确，或错误处理滞后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921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错误处理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9847" y="3136392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3060700"/>
            <a:ext cx="9017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09800" y="29591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检查输入数据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的正确性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范性和合理性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。实践开发经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验表明未对输入数据进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09800" y="3416300"/>
            <a:ext cx="584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行有效的检查是造成软件系统不正确的重要原因之一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输入数据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0703" y="3136392"/>
            <a:ext cx="752856" cy="585216"/>
          </a:xfrm>
          <a:custGeom>
            <a:avLst/>
            <a:gdLst>
              <a:gd name="connsiteX0" fmla="*/ 0 w 752856"/>
              <a:gd name="connsiteY0" fmla="*/ 585216 h 585216"/>
              <a:gd name="connsiteX1" fmla="*/ 146304 w 752856"/>
              <a:gd name="connsiteY1" fmla="*/ 0 h 585216"/>
              <a:gd name="connsiteX2" fmla="*/ 752856 w 752856"/>
              <a:gd name="connsiteY2" fmla="*/ 0 h 585216"/>
              <a:gd name="connsiteX3" fmla="*/ 606552 w 752856"/>
              <a:gd name="connsiteY3" fmla="*/ 585216 h 585216"/>
              <a:gd name="connsiteX4" fmla="*/ 0 w 752856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6" h="585216">
                <a:moveTo>
                  <a:pt x="0" y="585216"/>
                </a:moveTo>
                <a:lnTo>
                  <a:pt x="146304" y="0"/>
                </a:lnTo>
                <a:lnTo>
                  <a:pt x="752856" y="0"/>
                </a:lnTo>
                <a:lnTo>
                  <a:pt x="606552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30607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2832100"/>
            <a:ext cx="8788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检查单元模块所包含表达式及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语句语法和逻辑的正确性。表达式应该保证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32893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含二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义性。对于容易产生歧义的表达式或运算符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（如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等），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可使用扩号“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避免二义性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3238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表达式与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SQL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语句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52374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451100"/>
            <a:ext cx="914400" cy="723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2832100"/>
            <a:ext cx="8826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生时，应使用“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(mayor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mayor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US" altLang="zh-CN" sz="2005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2374900"/>
            <a:ext cx="8826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示例：筛选专业为“计算机应用技术”或“软件工程”，且年龄高于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岁的学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3289300"/>
            <a:ext cx="8826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engineering)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(age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的表达式。由于“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&amp;&amp;”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的优先级高于“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，若表达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式中的“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去除后，表达式的含义不再满足要求。在单元测试时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，应根据表达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式在有无“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时的情况设计测试用例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3238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表达式与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SQL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语句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18032" y="2865120"/>
            <a:ext cx="752855" cy="585215"/>
          </a:xfrm>
          <a:custGeom>
            <a:avLst/>
            <a:gdLst>
              <a:gd name="connsiteX0" fmla="*/ 0 w 752855"/>
              <a:gd name="connsiteY0" fmla="*/ 585215 h 585215"/>
              <a:gd name="connsiteX1" fmla="*/ 146303 w 752855"/>
              <a:gd name="connsiteY1" fmla="*/ 0 h 585215"/>
              <a:gd name="connsiteX2" fmla="*/ 752855 w 752855"/>
              <a:gd name="connsiteY2" fmla="*/ 0 h 585215"/>
              <a:gd name="connsiteX3" fmla="*/ 606551 w 752855"/>
              <a:gd name="connsiteY3" fmla="*/ 585215 h 585215"/>
              <a:gd name="connsiteX4" fmla="*/ 0 w 752855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5215">
                <a:moveTo>
                  <a:pt x="0" y="585215"/>
                </a:moveTo>
                <a:lnTo>
                  <a:pt x="146303" y="0"/>
                </a:lnTo>
                <a:lnTo>
                  <a:pt x="752855" y="0"/>
                </a:lnTo>
                <a:lnTo>
                  <a:pt x="606551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9800" y="2781300"/>
            <a:ext cx="9017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2794000"/>
            <a:ext cx="8839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否已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细设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期要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3251200"/>
            <a:ext cx="711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于单元测试粒度较小，一般要求对每个单元进行较为详尽地测试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5023103" y="3009900"/>
            <a:ext cx="2499360" cy="387096"/>
          </a:xfrm>
          <a:custGeom>
            <a:avLst/>
            <a:gdLst>
              <a:gd name="connsiteX0" fmla="*/ 0 w 2499360"/>
              <a:gd name="connsiteY0" fmla="*/ 387096 h 387096"/>
              <a:gd name="connsiteX1" fmla="*/ 2499360 w 2499360"/>
              <a:gd name="connsiteY1" fmla="*/ 387096 h 387096"/>
              <a:gd name="connsiteX2" fmla="*/ 2499360 w 2499360"/>
              <a:gd name="connsiteY2" fmla="*/ 0 h 387096"/>
              <a:gd name="connsiteX3" fmla="*/ 0 w 2499360"/>
              <a:gd name="connsiteY3" fmla="*/ 0 h 387096"/>
              <a:gd name="connsiteX4" fmla="*/ 0 w 2499360"/>
              <a:gd name="connsiteY4" fmla="*/ 387096 h 387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0" h="387096">
                <a:moveTo>
                  <a:pt x="0" y="387096"/>
                </a:moveTo>
                <a:lnTo>
                  <a:pt x="2499360" y="387096"/>
                </a:lnTo>
                <a:lnTo>
                  <a:pt x="2499360" y="0"/>
                </a:lnTo>
                <a:lnTo>
                  <a:pt x="0" y="0"/>
                </a:lnTo>
                <a:lnTo>
                  <a:pt x="0" y="387096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303519" y="1316736"/>
            <a:ext cx="1985772" cy="1144524"/>
          </a:xfrm>
          <a:custGeom>
            <a:avLst/>
            <a:gdLst>
              <a:gd name="connsiteX0" fmla="*/ 16002 w 1985772"/>
              <a:gd name="connsiteY0" fmla="*/ 555116 h 1144524"/>
              <a:gd name="connsiteX1" fmla="*/ 16002 w 1985772"/>
              <a:gd name="connsiteY1" fmla="*/ 16002 h 1144524"/>
              <a:gd name="connsiteX2" fmla="*/ 1969770 w 1985772"/>
              <a:gd name="connsiteY2" fmla="*/ 16002 h 1144524"/>
              <a:gd name="connsiteX3" fmla="*/ 1969770 w 1985772"/>
              <a:gd name="connsiteY3" fmla="*/ 1128521 h 1144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85772" h="1144524">
                <a:moveTo>
                  <a:pt x="16002" y="555116"/>
                </a:moveTo>
                <a:lnTo>
                  <a:pt x="16002" y="16002"/>
                </a:lnTo>
                <a:lnTo>
                  <a:pt x="1969770" y="16002"/>
                </a:lnTo>
                <a:lnTo>
                  <a:pt x="1969770" y="112852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07863" y="1624583"/>
            <a:ext cx="2531364" cy="1859280"/>
          </a:xfrm>
          <a:custGeom>
            <a:avLst/>
            <a:gdLst>
              <a:gd name="connsiteX0" fmla="*/ 2515362 w 2531364"/>
              <a:gd name="connsiteY0" fmla="*/ 1627886 h 1859280"/>
              <a:gd name="connsiteX1" fmla="*/ 2515362 w 2531364"/>
              <a:gd name="connsiteY1" fmla="*/ 1843278 h 1859280"/>
              <a:gd name="connsiteX2" fmla="*/ 904113 w 2531364"/>
              <a:gd name="connsiteY2" fmla="*/ 1843278 h 1859280"/>
              <a:gd name="connsiteX3" fmla="*/ 474345 w 2531364"/>
              <a:gd name="connsiteY3" fmla="*/ 1843278 h 1859280"/>
              <a:gd name="connsiteX4" fmla="*/ 474345 w 2531364"/>
              <a:gd name="connsiteY4" fmla="*/ 1841754 h 1859280"/>
              <a:gd name="connsiteX5" fmla="*/ 16002 w 2531364"/>
              <a:gd name="connsiteY5" fmla="*/ 1841754 h 1859280"/>
              <a:gd name="connsiteX6" fmla="*/ 16002 w 2531364"/>
              <a:gd name="connsiteY6" fmla="*/ 16002 h 1859280"/>
              <a:gd name="connsiteX7" fmla="*/ 669925 w 2531364"/>
              <a:gd name="connsiteY7" fmla="*/ 16002 h 1859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31364" h="1859280">
                <a:moveTo>
                  <a:pt x="2515362" y="1627886"/>
                </a:moveTo>
                <a:lnTo>
                  <a:pt x="2515362" y="1843278"/>
                </a:lnTo>
                <a:lnTo>
                  <a:pt x="904113" y="1843278"/>
                </a:lnTo>
                <a:lnTo>
                  <a:pt x="474345" y="1843278"/>
                </a:lnTo>
                <a:lnTo>
                  <a:pt x="474345" y="1841754"/>
                </a:lnTo>
                <a:lnTo>
                  <a:pt x="16002" y="1841754"/>
                </a:lnTo>
                <a:lnTo>
                  <a:pt x="16002" y="16002"/>
                </a:lnTo>
                <a:lnTo>
                  <a:pt x="669925" y="16002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41900" y="2844800"/>
            <a:ext cx="2489200" cy="342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41900" y="3822700"/>
            <a:ext cx="243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</a:pPr>
            <a:r>
              <a:rPr lang="en-US" altLang="zh-CN" sz="4800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4800" b="1" dirty="0" smtClean="0">
              <a:solidFill>
                <a:srgbClr val="4A9CC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1600200"/>
            <a:ext cx="1534795" cy="1687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800"/>
              </a:lnSpc>
            </a:pPr>
            <a:r>
              <a:rPr lang="en-US" altLang="zh-CN" sz="11500" dirty="0" smtClean="0">
                <a:solidFill>
                  <a:srgbClr val="4A9CCB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02</a:t>
            </a:r>
            <a:r>
              <a:rPr lang="en-US" altLang="zh-CN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3683508"/>
            <a:ext cx="772667" cy="367284"/>
          </a:xfrm>
          <a:custGeom>
            <a:avLst/>
            <a:gdLst>
              <a:gd name="connsiteX0" fmla="*/ 772667 w 772667"/>
              <a:gd name="connsiteY0" fmla="*/ 275463 h 367284"/>
              <a:gd name="connsiteX1" fmla="*/ 183641 w 772667"/>
              <a:gd name="connsiteY1" fmla="*/ 275463 h 367284"/>
              <a:gd name="connsiteX2" fmla="*/ 183641 w 772667"/>
              <a:gd name="connsiteY2" fmla="*/ 367283 h 367284"/>
              <a:gd name="connsiteX3" fmla="*/ 0 w 772667"/>
              <a:gd name="connsiteY3" fmla="*/ 183641 h 367284"/>
              <a:gd name="connsiteX4" fmla="*/ 183641 w 772667"/>
              <a:gd name="connsiteY4" fmla="*/ 0 h 367284"/>
              <a:gd name="connsiteX5" fmla="*/ 183641 w 772667"/>
              <a:gd name="connsiteY5" fmla="*/ 91820 h 367284"/>
              <a:gd name="connsiteX6" fmla="*/ 772667 w 772667"/>
              <a:gd name="connsiteY6" fmla="*/ 91820 h 367284"/>
              <a:gd name="connsiteX7" fmla="*/ 772667 w 772667"/>
              <a:gd name="connsiteY7" fmla="*/ 27546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7284">
                <a:moveTo>
                  <a:pt x="772667" y="275463"/>
                </a:moveTo>
                <a:lnTo>
                  <a:pt x="183641" y="275463"/>
                </a:lnTo>
                <a:lnTo>
                  <a:pt x="183641" y="367283"/>
                </a:lnTo>
                <a:lnTo>
                  <a:pt x="0" y="183641"/>
                </a:lnTo>
                <a:lnTo>
                  <a:pt x="183641" y="0"/>
                </a:lnTo>
                <a:lnTo>
                  <a:pt x="183641" y="91820"/>
                </a:lnTo>
                <a:lnTo>
                  <a:pt x="772667" y="91820"/>
                </a:lnTo>
                <a:lnTo>
                  <a:pt x="772667" y="27546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6132" y="2078735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3 w 751332"/>
              <a:gd name="connsiteY1" fmla="*/ 0 h 585216"/>
              <a:gd name="connsiteX2" fmla="*/ 751332 w 751332"/>
              <a:gd name="connsiteY2" fmla="*/ 0 h 585216"/>
              <a:gd name="connsiteX3" fmla="*/ 605027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3" y="0"/>
                </a:lnTo>
                <a:lnTo>
                  <a:pt x="751332" y="0"/>
                </a:lnTo>
                <a:lnTo>
                  <a:pt x="605027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6132" y="4788408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20066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47117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2235200" y="29718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行测试的过程，一般可定义为：根据实际情况将程序模块采用适当的集成测试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35200" y="20574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集成测试也称为组装测试和联合测试，是单元测试的逻辑扩展。它是在单元测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试的基础上，依据软件概要设计书，将多个经单元测试验证的模块组装后再进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35200" y="34290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策略组装起来，对模块之间的接口以及集成后的功能等进行正确性检验的测试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工作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235200" y="47117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集成测试用于检测程序在单元测试时难以发现的问题，确保各单元组合在一起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后能够按既定要求协作运行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90325" y="1166531"/>
            <a:ext cx="1103386" cy="1101246"/>
          </a:xfrm>
          <a:custGeom>
            <a:avLst/>
            <a:gdLst>
              <a:gd name="connsiteX0" fmla="*/ 0 w 1103386"/>
              <a:gd name="connsiteY0" fmla="*/ 550584 h 1101246"/>
              <a:gd name="connsiteX1" fmla="*/ 551706 w 1103386"/>
              <a:gd name="connsiteY1" fmla="*/ 0 h 1101246"/>
              <a:gd name="connsiteX2" fmla="*/ 1103386 w 1103386"/>
              <a:gd name="connsiteY2" fmla="*/ 550584 h 1101246"/>
              <a:gd name="connsiteX3" fmla="*/ 551706 w 1103386"/>
              <a:gd name="connsiteY3" fmla="*/ 1101246 h 1101246"/>
              <a:gd name="connsiteX4" fmla="*/ 0 w 1103386"/>
              <a:gd name="connsiteY4" fmla="*/ 550584 h 1101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3386" h="1101246">
                <a:moveTo>
                  <a:pt x="0" y="550584"/>
                </a:moveTo>
                <a:cubicBezTo>
                  <a:pt x="0" y="246333"/>
                  <a:pt x="247022" y="0"/>
                  <a:pt x="551706" y="0"/>
                </a:cubicBezTo>
                <a:cubicBezTo>
                  <a:pt x="856338" y="0"/>
                  <a:pt x="1103386" y="246333"/>
                  <a:pt x="1103386" y="550584"/>
                </a:cubicBezTo>
                <a:cubicBezTo>
                  <a:pt x="1103386" y="854705"/>
                  <a:pt x="856338" y="1101246"/>
                  <a:pt x="551706" y="1101246"/>
                </a:cubicBezTo>
                <a:cubicBezTo>
                  <a:pt x="247022" y="1101246"/>
                  <a:pt x="0" y="854705"/>
                  <a:pt x="0" y="55058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83843" y="1160049"/>
            <a:ext cx="1116350" cy="1114209"/>
          </a:xfrm>
          <a:custGeom>
            <a:avLst/>
            <a:gdLst>
              <a:gd name="connsiteX0" fmla="*/ 6481 w 1116350"/>
              <a:gd name="connsiteY0" fmla="*/ 557065 h 1114209"/>
              <a:gd name="connsiteX1" fmla="*/ 558188 w 1116350"/>
              <a:gd name="connsiteY1" fmla="*/ 6481 h 1114209"/>
              <a:gd name="connsiteX2" fmla="*/ 1109868 w 1116350"/>
              <a:gd name="connsiteY2" fmla="*/ 557065 h 1114209"/>
              <a:gd name="connsiteX3" fmla="*/ 558188 w 1116350"/>
              <a:gd name="connsiteY3" fmla="*/ 1107727 h 1114209"/>
              <a:gd name="connsiteX4" fmla="*/ 6481 w 1116350"/>
              <a:gd name="connsiteY4" fmla="*/ 557065 h 1114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6350" h="1114209">
                <a:moveTo>
                  <a:pt x="6481" y="557065"/>
                </a:moveTo>
                <a:cubicBezTo>
                  <a:pt x="6481" y="252814"/>
                  <a:pt x="253503" y="6481"/>
                  <a:pt x="558188" y="6481"/>
                </a:cubicBezTo>
                <a:cubicBezTo>
                  <a:pt x="862820" y="6481"/>
                  <a:pt x="1109868" y="252814"/>
                  <a:pt x="1109868" y="557065"/>
                </a:cubicBezTo>
                <a:cubicBezTo>
                  <a:pt x="1109868" y="861187"/>
                  <a:pt x="862820" y="1107727"/>
                  <a:pt x="558188" y="1107727"/>
                </a:cubicBezTo>
                <a:cubicBezTo>
                  <a:pt x="253503" y="1107727"/>
                  <a:pt x="6481" y="861187"/>
                  <a:pt x="6481" y="5570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90325" y="3002036"/>
            <a:ext cx="1103387" cy="1101365"/>
          </a:xfrm>
          <a:custGeom>
            <a:avLst/>
            <a:gdLst>
              <a:gd name="connsiteX0" fmla="*/ 0 w 1103387"/>
              <a:gd name="connsiteY0" fmla="*/ 550687 h 1101365"/>
              <a:gd name="connsiteX1" fmla="*/ 551706 w 1103387"/>
              <a:gd name="connsiteY1" fmla="*/ 0 h 1101365"/>
              <a:gd name="connsiteX2" fmla="*/ 1103386 w 1103387"/>
              <a:gd name="connsiteY2" fmla="*/ 550687 h 1101365"/>
              <a:gd name="connsiteX3" fmla="*/ 551706 w 1103387"/>
              <a:gd name="connsiteY3" fmla="*/ 1101365 h 1101365"/>
              <a:gd name="connsiteX4" fmla="*/ 0 w 1103387"/>
              <a:gd name="connsiteY4" fmla="*/ 550687 h 1101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3387" h="1101365">
                <a:moveTo>
                  <a:pt x="0" y="550687"/>
                </a:moveTo>
                <a:cubicBezTo>
                  <a:pt x="0" y="246540"/>
                  <a:pt x="247022" y="0"/>
                  <a:pt x="551706" y="0"/>
                </a:cubicBezTo>
                <a:cubicBezTo>
                  <a:pt x="856338" y="0"/>
                  <a:pt x="1103386" y="246540"/>
                  <a:pt x="1103386" y="550687"/>
                </a:cubicBezTo>
                <a:cubicBezTo>
                  <a:pt x="1103387" y="854809"/>
                  <a:pt x="856338" y="1101365"/>
                  <a:pt x="551706" y="1101365"/>
                </a:cubicBezTo>
                <a:cubicBezTo>
                  <a:pt x="247022" y="1101365"/>
                  <a:pt x="0" y="854809"/>
                  <a:pt x="0" y="55068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083843" y="2995554"/>
            <a:ext cx="1116350" cy="1114328"/>
          </a:xfrm>
          <a:custGeom>
            <a:avLst/>
            <a:gdLst>
              <a:gd name="connsiteX0" fmla="*/ 6481 w 1116350"/>
              <a:gd name="connsiteY0" fmla="*/ 557169 h 1114328"/>
              <a:gd name="connsiteX1" fmla="*/ 558188 w 1116350"/>
              <a:gd name="connsiteY1" fmla="*/ 6481 h 1114328"/>
              <a:gd name="connsiteX2" fmla="*/ 1109868 w 1116350"/>
              <a:gd name="connsiteY2" fmla="*/ 557169 h 1114328"/>
              <a:gd name="connsiteX3" fmla="*/ 558188 w 1116350"/>
              <a:gd name="connsiteY3" fmla="*/ 1107846 h 1114328"/>
              <a:gd name="connsiteX4" fmla="*/ 6481 w 1116350"/>
              <a:gd name="connsiteY4" fmla="*/ 557169 h 1114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6350" h="1114328">
                <a:moveTo>
                  <a:pt x="6481" y="557169"/>
                </a:moveTo>
                <a:cubicBezTo>
                  <a:pt x="6481" y="253021"/>
                  <a:pt x="253504" y="6481"/>
                  <a:pt x="558188" y="6481"/>
                </a:cubicBezTo>
                <a:cubicBezTo>
                  <a:pt x="862820" y="6481"/>
                  <a:pt x="1109868" y="253021"/>
                  <a:pt x="1109868" y="557169"/>
                </a:cubicBezTo>
                <a:cubicBezTo>
                  <a:pt x="1109869" y="861291"/>
                  <a:pt x="862820" y="1107846"/>
                  <a:pt x="558188" y="1107846"/>
                </a:cubicBezTo>
                <a:cubicBezTo>
                  <a:pt x="253504" y="1107846"/>
                  <a:pt x="6482" y="861291"/>
                  <a:pt x="6481" y="5571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848831" y="2084231"/>
            <a:ext cx="1103413" cy="1101375"/>
          </a:xfrm>
          <a:custGeom>
            <a:avLst/>
            <a:gdLst>
              <a:gd name="connsiteX0" fmla="*/ 0 w 1103413"/>
              <a:gd name="connsiteY0" fmla="*/ 550687 h 1101375"/>
              <a:gd name="connsiteX1" fmla="*/ 551706 w 1103413"/>
              <a:gd name="connsiteY1" fmla="*/ 0 h 1101375"/>
              <a:gd name="connsiteX2" fmla="*/ 1103413 w 1103413"/>
              <a:gd name="connsiteY2" fmla="*/ 550687 h 1101375"/>
              <a:gd name="connsiteX3" fmla="*/ 551706 w 1103413"/>
              <a:gd name="connsiteY3" fmla="*/ 1101375 h 1101375"/>
              <a:gd name="connsiteX4" fmla="*/ 0 w 1103413"/>
              <a:gd name="connsiteY4" fmla="*/ 550687 h 1101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3413" h="1101375">
                <a:moveTo>
                  <a:pt x="0" y="550687"/>
                </a:moveTo>
                <a:cubicBezTo>
                  <a:pt x="0" y="246540"/>
                  <a:pt x="247048" y="0"/>
                  <a:pt x="551706" y="0"/>
                </a:cubicBezTo>
                <a:cubicBezTo>
                  <a:pt x="856364" y="0"/>
                  <a:pt x="1103413" y="246540"/>
                  <a:pt x="1103413" y="550687"/>
                </a:cubicBezTo>
                <a:cubicBezTo>
                  <a:pt x="1103413" y="854809"/>
                  <a:pt x="856364" y="1101375"/>
                  <a:pt x="551706" y="1101375"/>
                </a:cubicBezTo>
                <a:cubicBezTo>
                  <a:pt x="247048" y="1101375"/>
                  <a:pt x="0" y="854809"/>
                  <a:pt x="0" y="55068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842349" y="2077750"/>
            <a:ext cx="1116376" cy="1114339"/>
          </a:xfrm>
          <a:custGeom>
            <a:avLst/>
            <a:gdLst>
              <a:gd name="connsiteX0" fmla="*/ 6481 w 1116376"/>
              <a:gd name="connsiteY0" fmla="*/ 557169 h 1114339"/>
              <a:gd name="connsiteX1" fmla="*/ 558188 w 1116376"/>
              <a:gd name="connsiteY1" fmla="*/ 6481 h 1114339"/>
              <a:gd name="connsiteX2" fmla="*/ 1109895 w 1116376"/>
              <a:gd name="connsiteY2" fmla="*/ 557169 h 1114339"/>
              <a:gd name="connsiteX3" fmla="*/ 558188 w 1116376"/>
              <a:gd name="connsiteY3" fmla="*/ 1107857 h 1114339"/>
              <a:gd name="connsiteX4" fmla="*/ 6481 w 1116376"/>
              <a:gd name="connsiteY4" fmla="*/ 557169 h 1114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6376" h="1114339">
                <a:moveTo>
                  <a:pt x="6481" y="557169"/>
                </a:moveTo>
                <a:cubicBezTo>
                  <a:pt x="6481" y="253021"/>
                  <a:pt x="253530" y="6481"/>
                  <a:pt x="558188" y="6481"/>
                </a:cubicBezTo>
                <a:cubicBezTo>
                  <a:pt x="862846" y="6481"/>
                  <a:pt x="1109895" y="253021"/>
                  <a:pt x="1109895" y="557169"/>
                </a:cubicBezTo>
                <a:cubicBezTo>
                  <a:pt x="1109895" y="861291"/>
                  <a:pt x="862846" y="1107857"/>
                  <a:pt x="558188" y="1107857"/>
                </a:cubicBezTo>
                <a:cubicBezTo>
                  <a:pt x="253530" y="1107857"/>
                  <a:pt x="6481" y="861291"/>
                  <a:pt x="6481" y="5571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51321" y="1570247"/>
            <a:ext cx="1655119" cy="293708"/>
          </a:xfrm>
          <a:custGeom>
            <a:avLst/>
            <a:gdLst>
              <a:gd name="connsiteX0" fmla="*/ 1655119 w 1655119"/>
              <a:gd name="connsiteY0" fmla="*/ 146867 h 293708"/>
              <a:gd name="connsiteX1" fmla="*/ 1397638 w 1655119"/>
              <a:gd name="connsiteY1" fmla="*/ 293708 h 293708"/>
              <a:gd name="connsiteX2" fmla="*/ 1397638 w 1655119"/>
              <a:gd name="connsiteY2" fmla="*/ 220275 h 293708"/>
              <a:gd name="connsiteX3" fmla="*/ 0 w 1655119"/>
              <a:gd name="connsiteY3" fmla="*/ 220275 h 293708"/>
              <a:gd name="connsiteX4" fmla="*/ 0 w 1655119"/>
              <a:gd name="connsiteY4" fmla="*/ 73433 h 293708"/>
              <a:gd name="connsiteX5" fmla="*/ 1397638 w 1655119"/>
              <a:gd name="connsiteY5" fmla="*/ 73433 h 293708"/>
              <a:gd name="connsiteX6" fmla="*/ 1397638 w 1655119"/>
              <a:gd name="connsiteY6" fmla="*/ 0 h 293708"/>
              <a:gd name="connsiteX7" fmla="*/ 1655119 w 1655119"/>
              <a:gd name="connsiteY7" fmla="*/ 146867 h 293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5119" h="293708">
                <a:moveTo>
                  <a:pt x="1655119" y="146867"/>
                </a:moveTo>
                <a:lnTo>
                  <a:pt x="1397638" y="293708"/>
                </a:lnTo>
                <a:lnTo>
                  <a:pt x="1397638" y="220275"/>
                </a:lnTo>
                <a:lnTo>
                  <a:pt x="0" y="220275"/>
                </a:lnTo>
                <a:lnTo>
                  <a:pt x="0" y="73433"/>
                </a:lnTo>
                <a:lnTo>
                  <a:pt x="1397638" y="73433"/>
                </a:lnTo>
                <a:lnTo>
                  <a:pt x="1397638" y="0"/>
                </a:lnTo>
                <a:lnTo>
                  <a:pt x="1655119" y="1468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44840" y="1563766"/>
            <a:ext cx="1668082" cy="306672"/>
          </a:xfrm>
          <a:custGeom>
            <a:avLst/>
            <a:gdLst>
              <a:gd name="connsiteX0" fmla="*/ 1661600 w 1668082"/>
              <a:gd name="connsiteY0" fmla="*/ 153348 h 306672"/>
              <a:gd name="connsiteX1" fmla="*/ 1404120 w 1668082"/>
              <a:gd name="connsiteY1" fmla="*/ 300190 h 306672"/>
              <a:gd name="connsiteX2" fmla="*/ 1404120 w 1668082"/>
              <a:gd name="connsiteY2" fmla="*/ 226756 h 306672"/>
              <a:gd name="connsiteX3" fmla="*/ 6481 w 1668082"/>
              <a:gd name="connsiteY3" fmla="*/ 226756 h 306672"/>
              <a:gd name="connsiteX4" fmla="*/ 6481 w 1668082"/>
              <a:gd name="connsiteY4" fmla="*/ 79915 h 306672"/>
              <a:gd name="connsiteX5" fmla="*/ 1404120 w 1668082"/>
              <a:gd name="connsiteY5" fmla="*/ 79915 h 306672"/>
              <a:gd name="connsiteX6" fmla="*/ 1404120 w 1668082"/>
              <a:gd name="connsiteY6" fmla="*/ 6481 h 306672"/>
              <a:gd name="connsiteX7" fmla="*/ 1661600 w 1668082"/>
              <a:gd name="connsiteY7" fmla="*/ 153348 h 306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8082" h="306672">
                <a:moveTo>
                  <a:pt x="1661600" y="153348"/>
                </a:moveTo>
                <a:lnTo>
                  <a:pt x="1404120" y="300190"/>
                </a:lnTo>
                <a:lnTo>
                  <a:pt x="1404120" y="226756"/>
                </a:lnTo>
                <a:lnTo>
                  <a:pt x="6481" y="226756"/>
                </a:lnTo>
                <a:lnTo>
                  <a:pt x="6481" y="79915"/>
                </a:lnTo>
                <a:lnTo>
                  <a:pt x="1404120" y="79915"/>
                </a:lnTo>
                <a:lnTo>
                  <a:pt x="1404120" y="6481"/>
                </a:lnTo>
                <a:lnTo>
                  <a:pt x="1661600" y="15334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48636" y="1649613"/>
            <a:ext cx="1316206" cy="637461"/>
          </a:xfrm>
          <a:custGeom>
            <a:avLst/>
            <a:gdLst>
              <a:gd name="connsiteX0" fmla="*/ 1316206 w 1316206"/>
              <a:gd name="connsiteY0" fmla="*/ 618164 h 637461"/>
              <a:gd name="connsiteX1" fmla="*/ 987933 w 1316206"/>
              <a:gd name="connsiteY1" fmla="*/ 637461 h 637461"/>
              <a:gd name="connsiteX2" fmla="*/ 1016998 w 1316206"/>
              <a:gd name="connsiteY2" fmla="*/ 569959 h 637461"/>
              <a:gd name="connsiteX3" fmla="*/ 0 w 1316206"/>
              <a:gd name="connsiteY3" fmla="*/ 134978 h 637461"/>
              <a:gd name="connsiteX4" fmla="*/ 57869 w 1316206"/>
              <a:gd name="connsiteY4" fmla="*/ 0 h 637461"/>
              <a:gd name="connsiteX5" fmla="*/ 1074867 w 1316206"/>
              <a:gd name="connsiteY5" fmla="*/ 435007 h 637461"/>
              <a:gd name="connsiteX6" fmla="*/ 1103931 w 1316206"/>
              <a:gd name="connsiteY6" fmla="*/ 367505 h 637461"/>
              <a:gd name="connsiteX7" fmla="*/ 1316206 w 1316206"/>
              <a:gd name="connsiteY7" fmla="*/ 618164 h 637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16206" h="637461">
                <a:moveTo>
                  <a:pt x="1316206" y="618164"/>
                </a:moveTo>
                <a:lnTo>
                  <a:pt x="987933" y="637461"/>
                </a:lnTo>
                <a:lnTo>
                  <a:pt x="1016998" y="569959"/>
                </a:lnTo>
                <a:lnTo>
                  <a:pt x="0" y="134978"/>
                </a:lnTo>
                <a:lnTo>
                  <a:pt x="57869" y="0"/>
                </a:lnTo>
                <a:lnTo>
                  <a:pt x="1074867" y="435007"/>
                </a:lnTo>
                <a:lnTo>
                  <a:pt x="1103931" y="367505"/>
                </a:lnTo>
                <a:lnTo>
                  <a:pt x="1316206" y="6181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42155" y="1643131"/>
            <a:ext cx="1329169" cy="650424"/>
          </a:xfrm>
          <a:custGeom>
            <a:avLst/>
            <a:gdLst>
              <a:gd name="connsiteX0" fmla="*/ 1322687 w 1329169"/>
              <a:gd name="connsiteY0" fmla="*/ 624645 h 650424"/>
              <a:gd name="connsiteX1" fmla="*/ 994414 w 1329169"/>
              <a:gd name="connsiteY1" fmla="*/ 643943 h 650424"/>
              <a:gd name="connsiteX2" fmla="*/ 1023479 w 1329169"/>
              <a:gd name="connsiteY2" fmla="*/ 576440 h 650424"/>
              <a:gd name="connsiteX3" fmla="*/ 6481 w 1329169"/>
              <a:gd name="connsiteY3" fmla="*/ 141459 h 650424"/>
              <a:gd name="connsiteX4" fmla="*/ 64351 w 1329169"/>
              <a:gd name="connsiteY4" fmla="*/ 6481 h 650424"/>
              <a:gd name="connsiteX5" fmla="*/ 1081349 w 1329169"/>
              <a:gd name="connsiteY5" fmla="*/ 441488 h 650424"/>
              <a:gd name="connsiteX6" fmla="*/ 1110413 w 1329169"/>
              <a:gd name="connsiteY6" fmla="*/ 373986 h 650424"/>
              <a:gd name="connsiteX7" fmla="*/ 1322687 w 1329169"/>
              <a:gd name="connsiteY7" fmla="*/ 624645 h 650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29169" h="650424">
                <a:moveTo>
                  <a:pt x="1322687" y="624645"/>
                </a:moveTo>
                <a:lnTo>
                  <a:pt x="994414" y="643943"/>
                </a:lnTo>
                <a:lnTo>
                  <a:pt x="1023479" y="576440"/>
                </a:lnTo>
                <a:lnTo>
                  <a:pt x="6481" y="141459"/>
                </a:lnTo>
                <a:lnTo>
                  <a:pt x="64351" y="6481"/>
                </a:lnTo>
                <a:lnTo>
                  <a:pt x="1081349" y="441488"/>
                </a:lnTo>
                <a:lnTo>
                  <a:pt x="1110413" y="373986"/>
                </a:lnTo>
                <a:lnTo>
                  <a:pt x="1322687" y="6246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51321" y="3405882"/>
            <a:ext cx="1655119" cy="293682"/>
          </a:xfrm>
          <a:custGeom>
            <a:avLst/>
            <a:gdLst>
              <a:gd name="connsiteX0" fmla="*/ 1655119 w 1655119"/>
              <a:gd name="connsiteY0" fmla="*/ 146841 h 293682"/>
              <a:gd name="connsiteX1" fmla="*/ 1397639 w 1655119"/>
              <a:gd name="connsiteY1" fmla="*/ 293682 h 293682"/>
              <a:gd name="connsiteX2" fmla="*/ 1397639 w 1655119"/>
              <a:gd name="connsiteY2" fmla="*/ 220249 h 293682"/>
              <a:gd name="connsiteX3" fmla="*/ 0 w 1655119"/>
              <a:gd name="connsiteY3" fmla="*/ 220249 h 293682"/>
              <a:gd name="connsiteX4" fmla="*/ 0 w 1655119"/>
              <a:gd name="connsiteY4" fmla="*/ 73407 h 293682"/>
              <a:gd name="connsiteX5" fmla="*/ 1397639 w 1655119"/>
              <a:gd name="connsiteY5" fmla="*/ 73407 h 293682"/>
              <a:gd name="connsiteX6" fmla="*/ 1397639 w 1655119"/>
              <a:gd name="connsiteY6" fmla="*/ 0 h 293682"/>
              <a:gd name="connsiteX7" fmla="*/ 1655119 w 1655119"/>
              <a:gd name="connsiteY7" fmla="*/ 146841 h 293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5119" h="293682">
                <a:moveTo>
                  <a:pt x="1655119" y="146841"/>
                </a:moveTo>
                <a:lnTo>
                  <a:pt x="1397639" y="293682"/>
                </a:lnTo>
                <a:lnTo>
                  <a:pt x="1397639" y="220249"/>
                </a:lnTo>
                <a:lnTo>
                  <a:pt x="0" y="220249"/>
                </a:lnTo>
                <a:lnTo>
                  <a:pt x="0" y="73407"/>
                </a:lnTo>
                <a:lnTo>
                  <a:pt x="1397639" y="73407"/>
                </a:lnTo>
                <a:lnTo>
                  <a:pt x="1397639" y="0"/>
                </a:lnTo>
                <a:lnTo>
                  <a:pt x="1655119" y="14684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244840" y="3399401"/>
            <a:ext cx="1668082" cy="306646"/>
          </a:xfrm>
          <a:custGeom>
            <a:avLst/>
            <a:gdLst>
              <a:gd name="connsiteX0" fmla="*/ 1661601 w 1668082"/>
              <a:gd name="connsiteY0" fmla="*/ 153323 h 306646"/>
              <a:gd name="connsiteX1" fmla="*/ 1404120 w 1668082"/>
              <a:gd name="connsiteY1" fmla="*/ 300164 h 306646"/>
              <a:gd name="connsiteX2" fmla="*/ 1404120 w 1668082"/>
              <a:gd name="connsiteY2" fmla="*/ 226731 h 306646"/>
              <a:gd name="connsiteX3" fmla="*/ 6481 w 1668082"/>
              <a:gd name="connsiteY3" fmla="*/ 226731 h 306646"/>
              <a:gd name="connsiteX4" fmla="*/ 6481 w 1668082"/>
              <a:gd name="connsiteY4" fmla="*/ 79889 h 306646"/>
              <a:gd name="connsiteX5" fmla="*/ 1404120 w 1668082"/>
              <a:gd name="connsiteY5" fmla="*/ 79889 h 306646"/>
              <a:gd name="connsiteX6" fmla="*/ 1404120 w 1668082"/>
              <a:gd name="connsiteY6" fmla="*/ 6481 h 306646"/>
              <a:gd name="connsiteX7" fmla="*/ 1661601 w 1668082"/>
              <a:gd name="connsiteY7" fmla="*/ 153323 h 306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68082" h="306646">
                <a:moveTo>
                  <a:pt x="1661601" y="153323"/>
                </a:moveTo>
                <a:lnTo>
                  <a:pt x="1404120" y="300164"/>
                </a:lnTo>
                <a:lnTo>
                  <a:pt x="1404120" y="226731"/>
                </a:lnTo>
                <a:lnTo>
                  <a:pt x="6481" y="226731"/>
                </a:lnTo>
                <a:lnTo>
                  <a:pt x="6481" y="79889"/>
                </a:lnTo>
                <a:lnTo>
                  <a:pt x="1404120" y="79889"/>
                </a:lnTo>
                <a:lnTo>
                  <a:pt x="1404120" y="6481"/>
                </a:lnTo>
                <a:lnTo>
                  <a:pt x="1661601" y="1533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348636" y="2982765"/>
            <a:ext cx="1316206" cy="637435"/>
          </a:xfrm>
          <a:custGeom>
            <a:avLst/>
            <a:gdLst>
              <a:gd name="connsiteX0" fmla="*/ 1316206 w 1316206"/>
              <a:gd name="connsiteY0" fmla="*/ 19271 h 637435"/>
              <a:gd name="connsiteX1" fmla="*/ 1103932 w 1316206"/>
              <a:gd name="connsiteY1" fmla="*/ 269930 h 637435"/>
              <a:gd name="connsiteX2" fmla="*/ 1074867 w 1316206"/>
              <a:gd name="connsiteY2" fmla="*/ 202454 h 637435"/>
              <a:gd name="connsiteX3" fmla="*/ 57869 w 1316206"/>
              <a:gd name="connsiteY3" fmla="*/ 637435 h 637435"/>
              <a:gd name="connsiteX4" fmla="*/ 0 w 1316206"/>
              <a:gd name="connsiteY4" fmla="*/ 502457 h 637435"/>
              <a:gd name="connsiteX5" fmla="*/ 1016998 w 1316206"/>
              <a:gd name="connsiteY5" fmla="*/ 67476 h 637435"/>
              <a:gd name="connsiteX6" fmla="*/ 987933 w 1316206"/>
              <a:gd name="connsiteY6" fmla="*/ 0 h 637435"/>
              <a:gd name="connsiteX7" fmla="*/ 1316206 w 1316206"/>
              <a:gd name="connsiteY7" fmla="*/ 19271 h 637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16206" h="637435">
                <a:moveTo>
                  <a:pt x="1316206" y="19271"/>
                </a:moveTo>
                <a:lnTo>
                  <a:pt x="1103932" y="269930"/>
                </a:lnTo>
                <a:lnTo>
                  <a:pt x="1074867" y="202454"/>
                </a:lnTo>
                <a:lnTo>
                  <a:pt x="57869" y="637435"/>
                </a:lnTo>
                <a:lnTo>
                  <a:pt x="0" y="502457"/>
                </a:lnTo>
                <a:lnTo>
                  <a:pt x="1016998" y="67476"/>
                </a:lnTo>
                <a:lnTo>
                  <a:pt x="987933" y="0"/>
                </a:lnTo>
                <a:lnTo>
                  <a:pt x="1316206" y="192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342155" y="2976283"/>
            <a:ext cx="1329170" cy="650398"/>
          </a:xfrm>
          <a:custGeom>
            <a:avLst/>
            <a:gdLst>
              <a:gd name="connsiteX0" fmla="*/ 1322688 w 1329170"/>
              <a:gd name="connsiteY0" fmla="*/ 25753 h 650398"/>
              <a:gd name="connsiteX1" fmla="*/ 1110414 w 1329170"/>
              <a:gd name="connsiteY1" fmla="*/ 276411 h 650398"/>
              <a:gd name="connsiteX2" fmla="*/ 1081349 w 1329170"/>
              <a:gd name="connsiteY2" fmla="*/ 208935 h 650398"/>
              <a:gd name="connsiteX3" fmla="*/ 64351 w 1329170"/>
              <a:gd name="connsiteY3" fmla="*/ 643916 h 650398"/>
              <a:gd name="connsiteX4" fmla="*/ 6481 w 1329170"/>
              <a:gd name="connsiteY4" fmla="*/ 508938 h 650398"/>
              <a:gd name="connsiteX5" fmla="*/ 1023479 w 1329170"/>
              <a:gd name="connsiteY5" fmla="*/ 73957 h 650398"/>
              <a:gd name="connsiteX6" fmla="*/ 994414 w 1329170"/>
              <a:gd name="connsiteY6" fmla="*/ 6481 h 650398"/>
              <a:gd name="connsiteX7" fmla="*/ 1322688 w 1329170"/>
              <a:gd name="connsiteY7" fmla="*/ 25753 h 650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29170" h="650398">
                <a:moveTo>
                  <a:pt x="1322688" y="25753"/>
                </a:moveTo>
                <a:lnTo>
                  <a:pt x="1110414" y="276411"/>
                </a:lnTo>
                <a:lnTo>
                  <a:pt x="1081349" y="208935"/>
                </a:lnTo>
                <a:lnTo>
                  <a:pt x="64351" y="643916"/>
                </a:lnTo>
                <a:lnTo>
                  <a:pt x="6481" y="508938"/>
                </a:lnTo>
                <a:lnTo>
                  <a:pt x="1023479" y="73957"/>
                </a:lnTo>
                <a:lnTo>
                  <a:pt x="994414" y="6481"/>
                </a:lnTo>
                <a:lnTo>
                  <a:pt x="1322688" y="257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42416" y="5023103"/>
            <a:ext cx="752855" cy="583692"/>
          </a:xfrm>
          <a:custGeom>
            <a:avLst/>
            <a:gdLst>
              <a:gd name="connsiteX0" fmla="*/ 0 w 752855"/>
              <a:gd name="connsiteY0" fmla="*/ 583692 h 583692"/>
              <a:gd name="connsiteX1" fmla="*/ 145922 w 752855"/>
              <a:gd name="connsiteY1" fmla="*/ 0 h 583692"/>
              <a:gd name="connsiteX2" fmla="*/ 752855 w 752855"/>
              <a:gd name="connsiteY2" fmla="*/ 0 h 583692"/>
              <a:gd name="connsiteX3" fmla="*/ 606932 w 752855"/>
              <a:gd name="connsiteY3" fmla="*/ 583692 h 583692"/>
              <a:gd name="connsiteX4" fmla="*/ 0 w 752855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5" h="583692">
                <a:moveTo>
                  <a:pt x="0" y="583692"/>
                </a:moveTo>
                <a:lnTo>
                  <a:pt x="145922" y="0"/>
                </a:lnTo>
                <a:lnTo>
                  <a:pt x="752855" y="0"/>
                </a:lnTo>
                <a:lnTo>
                  <a:pt x="606932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4940300"/>
            <a:ext cx="901700" cy="736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384800" y="1409700"/>
            <a:ext cx="520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endParaRPr lang="en-US" altLang="zh-CN" sz="20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384800" y="3568700"/>
            <a:ext cx="520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</a:t>
            </a:r>
            <a:endParaRPr lang="en-US" altLang="zh-CN" sz="20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4406900" y="1714500"/>
            <a:ext cx="4279900" cy="18281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977900" algn="l"/>
                <a:tab pos="3746500" algn="l"/>
              </a:tabLst>
            </a:pPr>
            <a:r>
              <a:rPr lang="en-US" altLang="zh-CN" dirty="0" smtClean="0"/>
              <a:t>	</a:t>
            </a:r>
            <a:r>
              <a:rPr lang="en-US" altLang="zh-CN" sz="20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</a:t>
            </a:r>
            <a:endParaRPr lang="en-US" altLang="zh-CN" sz="20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977900" algn="l"/>
                <a:tab pos="3746500" algn="l"/>
              </a:tabLst>
            </a:pPr>
            <a:r>
              <a:rPr lang="en-US" altLang="zh-CN" dirty="0" smtClean="0"/>
              <a:t>		</a:t>
            </a:r>
            <a:r>
              <a:rPr lang="en-US" altLang="zh-CN" sz="20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20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2400"/>
              </a:lnSpc>
              <a:tabLst>
                <a:tab pos="977900" algn="l"/>
                <a:tab pos="3746500" algn="l"/>
              </a:tabLst>
            </a:pPr>
            <a:r>
              <a:rPr lang="en-US" altLang="zh-CN" dirty="0" smtClean="0"/>
              <a:t>		</a:t>
            </a:r>
            <a:r>
              <a:rPr lang="en-US" altLang="zh-CN" sz="20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</a:t>
            </a:r>
            <a:endParaRPr lang="en-US" altLang="zh-CN" sz="20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100"/>
              </a:lnSpc>
              <a:tabLst>
                <a:tab pos="977900" algn="l"/>
                <a:tab pos="3746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977900" algn="l"/>
                <a:tab pos="3746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900"/>
              </a:lnSpc>
              <a:tabLst>
                <a:tab pos="977900" algn="l"/>
                <a:tab pos="3746500" algn="l"/>
              </a:tabLst>
            </a:pPr>
            <a:r>
              <a:rPr lang="en-US" altLang="zh-CN" dirty="0" smtClean="0"/>
              <a:t>	</a:t>
            </a:r>
            <a:r>
              <a:rPr lang="en-US" altLang="zh-CN" sz="20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endParaRPr lang="en-US" altLang="zh-CN" sz="20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467100" y="1193800"/>
            <a:ext cx="1041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9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被测模块</a:t>
            </a:r>
            <a:endParaRPr lang="en-US" altLang="zh-CN" sz="209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467100" y="3771900"/>
            <a:ext cx="1041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被测模块</a:t>
            </a:r>
            <a:endParaRPr lang="en-US" altLang="zh-CN" sz="20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2235200" y="4241800"/>
            <a:ext cx="88138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17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程序模块测试次序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7178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检查模块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后其功能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和业务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流程是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否符合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预定要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7178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6-1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所示，在集成测试开始之前应确保测试对象所包含的程序模块全部通过单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7178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元测试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3848100" cy="51689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56937" y="1142416"/>
            <a:ext cx="3921514" cy="709650"/>
          </a:xfrm>
          <a:custGeom>
            <a:avLst/>
            <a:gdLst>
              <a:gd name="connsiteX0" fmla="*/ 3921514 w 3921514"/>
              <a:gd name="connsiteY0" fmla="*/ 354825 h 709650"/>
              <a:gd name="connsiteX1" fmla="*/ 3386746 w 3921514"/>
              <a:gd name="connsiteY1" fmla="*/ 709650 h 709650"/>
              <a:gd name="connsiteX2" fmla="*/ 3386746 w 3921514"/>
              <a:gd name="connsiteY2" fmla="*/ 532225 h 709650"/>
              <a:gd name="connsiteX3" fmla="*/ 0 w 3921514"/>
              <a:gd name="connsiteY3" fmla="*/ 532225 h 709650"/>
              <a:gd name="connsiteX4" fmla="*/ 0 w 3921514"/>
              <a:gd name="connsiteY4" fmla="*/ 177399 h 709650"/>
              <a:gd name="connsiteX5" fmla="*/ 3386746 w 3921514"/>
              <a:gd name="connsiteY5" fmla="*/ 177400 h 709650"/>
              <a:gd name="connsiteX6" fmla="*/ 3386746 w 3921514"/>
              <a:gd name="connsiteY6" fmla="*/ 0 h 709650"/>
              <a:gd name="connsiteX7" fmla="*/ 3921514 w 3921514"/>
              <a:gd name="connsiteY7" fmla="*/ 354825 h 709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21514" h="709650">
                <a:moveTo>
                  <a:pt x="3921514" y="354825"/>
                </a:moveTo>
                <a:lnTo>
                  <a:pt x="3386746" y="709650"/>
                </a:lnTo>
                <a:lnTo>
                  <a:pt x="3386746" y="532225"/>
                </a:lnTo>
                <a:lnTo>
                  <a:pt x="0" y="532225"/>
                </a:lnTo>
                <a:lnTo>
                  <a:pt x="0" y="177399"/>
                </a:lnTo>
                <a:lnTo>
                  <a:pt x="3386746" y="177400"/>
                </a:lnTo>
                <a:lnTo>
                  <a:pt x="3386746" y="0"/>
                </a:lnTo>
                <a:lnTo>
                  <a:pt x="3921514" y="3548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950587" y="1136066"/>
            <a:ext cx="3934214" cy="722350"/>
          </a:xfrm>
          <a:custGeom>
            <a:avLst/>
            <a:gdLst>
              <a:gd name="connsiteX0" fmla="*/ 3927864 w 3934214"/>
              <a:gd name="connsiteY0" fmla="*/ 361175 h 722350"/>
              <a:gd name="connsiteX1" fmla="*/ 3393096 w 3934214"/>
              <a:gd name="connsiteY1" fmla="*/ 716000 h 722350"/>
              <a:gd name="connsiteX2" fmla="*/ 3393096 w 3934214"/>
              <a:gd name="connsiteY2" fmla="*/ 538575 h 722350"/>
              <a:gd name="connsiteX3" fmla="*/ 6350 w 3934214"/>
              <a:gd name="connsiteY3" fmla="*/ 538575 h 722350"/>
              <a:gd name="connsiteX4" fmla="*/ 6350 w 3934214"/>
              <a:gd name="connsiteY4" fmla="*/ 183749 h 722350"/>
              <a:gd name="connsiteX5" fmla="*/ 3393096 w 3934214"/>
              <a:gd name="connsiteY5" fmla="*/ 183750 h 722350"/>
              <a:gd name="connsiteX6" fmla="*/ 3393096 w 3934214"/>
              <a:gd name="connsiteY6" fmla="*/ 6350 h 722350"/>
              <a:gd name="connsiteX7" fmla="*/ 3927864 w 3934214"/>
              <a:gd name="connsiteY7" fmla="*/ 361175 h 722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4214" h="722350">
                <a:moveTo>
                  <a:pt x="3927864" y="361175"/>
                </a:moveTo>
                <a:lnTo>
                  <a:pt x="3393096" y="716000"/>
                </a:lnTo>
                <a:lnTo>
                  <a:pt x="3393096" y="538575"/>
                </a:lnTo>
                <a:lnTo>
                  <a:pt x="6350" y="538575"/>
                </a:lnTo>
                <a:lnTo>
                  <a:pt x="6350" y="183749"/>
                </a:lnTo>
                <a:lnTo>
                  <a:pt x="3393096" y="183750"/>
                </a:lnTo>
                <a:lnTo>
                  <a:pt x="3393096" y="6350"/>
                </a:lnTo>
                <a:lnTo>
                  <a:pt x="3927864" y="3611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733030" y="1668291"/>
            <a:ext cx="25247" cy="1077200"/>
          </a:xfrm>
          <a:custGeom>
            <a:avLst/>
            <a:gdLst>
              <a:gd name="connsiteX0" fmla="*/ 6350 w 25247"/>
              <a:gd name="connsiteY0" fmla="*/ 6350 h 1077200"/>
              <a:gd name="connsiteX1" fmla="*/ 6350 w 25247"/>
              <a:gd name="connsiteY1" fmla="*/ 1070850 h 107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247" h="1077200">
                <a:moveTo>
                  <a:pt x="6350" y="6350"/>
                </a:moveTo>
                <a:lnTo>
                  <a:pt x="6350" y="1070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870592" y="1492018"/>
            <a:ext cx="25247" cy="1253473"/>
          </a:xfrm>
          <a:custGeom>
            <a:avLst/>
            <a:gdLst>
              <a:gd name="connsiteX0" fmla="*/ 6350 w 25247"/>
              <a:gd name="connsiteY0" fmla="*/ 6350 h 1253473"/>
              <a:gd name="connsiteX1" fmla="*/ 7859 w 25247"/>
              <a:gd name="connsiteY1" fmla="*/ 1247124 h 1253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247" h="1253473">
                <a:moveTo>
                  <a:pt x="6350" y="6350"/>
                </a:moveTo>
                <a:lnTo>
                  <a:pt x="7859" y="124712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39380" y="2561742"/>
            <a:ext cx="3921715" cy="709650"/>
          </a:xfrm>
          <a:custGeom>
            <a:avLst/>
            <a:gdLst>
              <a:gd name="connsiteX0" fmla="*/ 3921715 w 3921715"/>
              <a:gd name="connsiteY0" fmla="*/ 354825 h 709650"/>
              <a:gd name="connsiteX1" fmla="*/ 3386947 w 3921715"/>
              <a:gd name="connsiteY1" fmla="*/ 709650 h 709650"/>
              <a:gd name="connsiteX2" fmla="*/ 3386947 w 3921715"/>
              <a:gd name="connsiteY2" fmla="*/ 532235 h 709650"/>
              <a:gd name="connsiteX3" fmla="*/ 0 w 3921715"/>
              <a:gd name="connsiteY3" fmla="*/ 532235 h 709650"/>
              <a:gd name="connsiteX4" fmla="*/ 0 w 3921715"/>
              <a:gd name="connsiteY4" fmla="*/ 177399 h 709650"/>
              <a:gd name="connsiteX5" fmla="*/ 3386947 w 3921715"/>
              <a:gd name="connsiteY5" fmla="*/ 177400 h 709650"/>
              <a:gd name="connsiteX6" fmla="*/ 3386947 w 3921715"/>
              <a:gd name="connsiteY6" fmla="*/ 0 h 709650"/>
              <a:gd name="connsiteX7" fmla="*/ 3921715 w 3921715"/>
              <a:gd name="connsiteY7" fmla="*/ 354825 h 709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21715" h="709650">
                <a:moveTo>
                  <a:pt x="3921715" y="354825"/>
                </a:moveTo>
                <a:lnTo>
                  <a:pt x="3386947" y="709650"/>
                </a:lnTo>
                <a:lnTo>
                  <a:pt x="3386947" y="532235"/>
                </a:lnTo>
                <a:lnTo>
                  <a:pt x="0" y="532235"/>
                </a:lnTo>
                <a:lnTo>
                  <a:pt x="0" y="177399"/>
                </a:lnTo>
                <a:lnTo>
                  <a:pt x="3386947" y="177400"/>
                </a:lnTo>
                <a:lnTo>
                  <a:pt x="3386947" y="0"/>
                </a:lnTo>
                <a:lnTo>
                  <a:pt x="3921715" y="35482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33030" y="2555392"/>
            <a:ext cx="3934415" cy="722350"/>
          </a:xfrm>
          <a:custGeom>
            <a:avLst/>
            <a:gdLst>
              <a:gd name="connsiteX0" fmla="*/ 3928065 w 3934415"/>
              <a:gd name="connsiteY0" fmla="*/ 361175 h 722350"/>
              <a:gd name="connsiteX1" fmla="*/ 3393297 w 3934415"/>
              <a:gd name="connsiteY1" fmla="*/ 716000 h 722350"/>
              <a:gd name="connsiteX2" fmla="*/ 3393297 w 3934415"/>
              <a:gd name="connsiteY2" fmla="*/ 538585 h 722350"/>
              <a:gd name="connsiteX3" fmla="*/ 6350 w 3934415"/>
              <a:gd name="connsiteY3" fmla="*/ 538585 h 722350"/>
              <a:gd name="connsiteX4" fmla="*/ 6350 w 3934415"/>
              <a:gd name="connsiteY4" fmla="*/ 183749 h 722350"/>
              <a:gd name="connsiteX5" fmla="*/ 3393297 w 3934415"/>
              <a:gd name="connsiteY5" fmla="*/ 183750 h 722350"/>
              <a:gd name="connsiteX6" fmla="*/ 3393297 w 3934415"/>
              <a:gd name="connsiteY6" fmla="*/ 6350 h 722350"/>
              <a:gd name="connsiteX7" fmla="*/ 3928065 w 3934415"/>
              <a:gd name="connsiteY7" fmla="*/ 361175 h 722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4415" h="722350">
                <a:moveTo>
                  <a:pt x="3928065" y="361175"/>
                </a:moveTo>
                <a:lnTo>
                  <a:pt x="3393297" y="716000"/>
                </a:lnTo>
                <a:lnTo>
                  <a:pt x="3393297" y="538585"/>
                </a:lnTo>
                <a:lnTo>
                  <a:pt x="6350" y="538585"/>
                </a:lnTo>
                <a:lnTo>
                  <a:pt x="6350" y="183749"/>
                </a:lnTo>
                <a:lnTo>
                  <a:pt x="3393297" y="183750"/>
                </a:lnTo>
                <a:lnTo>
                  <a:pt x="3393297" y="6350"/>
                </a:lnTo>
                <a:lnTo>
                  <a:pt x="3928065" y="3611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74419" y="435254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4279900"/>
            <a:ext cx="914400" cy="723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5003800" y="3009900"/>
            <a:ext cx="2705100" cy="3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197100" y="4152900"/>
            <a:ext cx="88265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象所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须经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开始时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间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而在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际中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多的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耗时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很长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因此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针对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已完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针对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后续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因此如图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所示，集成测试与单元测试可并行工作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730500" y="1346200"/>
            <a:ext cx="1003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2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单元测试</a:t>
            </a:r>
            <a:endParaRPr lang="en-US" altLang="zh-CN" sz="202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406900" y="2781300"/>
            <a:ext cx="1130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感谢您下载包图网平台上提供的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PPT</a:t>
            </a:r>
            <a:r>
              <a:rPr lang="en-US" altLang="zh-CN" sz="20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集成测试</a:t>
            </a:r>
            <a:endParaRPr lang="en-US" altLang="zh-CN" sz="20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565900" y="20574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2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并行</a:t>
            </a:r>
            <a:endParaRPr lang="en-US" altLang="zh-CN" sz="202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343400" y="3327400"/>
            <a:ext cx="3479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单元测试和集成测试的工作时间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16508" y="1947672"/>
            <a:ext cx="751331" cy="585216"/>
          </a:xfrm>
          <a:custGeom>
            <a:avLst/>
            <a:gdLst>
              <a:gd name="connsiteX0" fmla="*/ 0 w 751331"/>
              <a:gd name="connsiteY0" fmla="*/ 585216 h 585216"/>
              <a:gd name="connsiteX1" fmla="*/ 146303 w 751331"/>
              <a:gd name="connsiteY1" fmla="*/ 0 h 585216"/>
              <a:gd name="connsiteX2" fmla="*/ 751331 w 751331"/>
              <a:gd name="connsiteY2" fmla="*/ 0 h 585216"/>
              <a:gd name="connsiteX3" fmla="*/ 605027 w 751331"/>
              <a:gd name="connsiteY3" fmla="*/ 585216 h 585216"/>
              <a:gd name="connsiteX4" fmla="*/ 0 w 751331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585216">
                <a:moveTo>
                  <a:pt x="0" y="585216"/>
                </a:moveTo>
                <a:lnTo>
                  <a:pt x="146303" y="0"/>
                </a:lnTo>
                <a:lnTo>
                  <a:pt x="751331" y="0"/>
                </a:lnTo>
                <a:lnTo>
                  <a:pt x="605027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6508" y="4617720"/>
            <a:ext cx="751331" cy="583691"/>
          </a:xfrm>
          <a:custGeom>
            <a:avLst/>
            <a:gdLst>
              <a:gd name="connsiteX0" fmla="*/ 0 w 751331"/>
              <a:gd name="connsiteY0" fmla="*/ 583691 h 583691"/>
              <a:gd name="connsiteX1" fmla="*/ 145922 w 751331"/>
              <a:gd name="connsiteY1" fmla="*/ 0 h 583691"/>
              <a:gd name="connsiteX2" fmla="*/ 751331 w 751331"/>
              <a:gd name="connsiteY2" fmla="*/ 0 h 583691"/>
              <a:gd name="connsiteX3" fmla="*/ 605408 w 751331"/>
              <a:gd name="connsiteY3" fmla="*/ 583691 h 583691"/>
              <a:gd name="connsiteX4" fmla="*/ 0 w 751331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9800" y="18669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45339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35200" y="1790700"/>
            <a:ext cx="87884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称为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逻辑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扩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多个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感谢您下载包图网平台上提供的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定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305300" y="2705100"/>
            <a:ext cx="308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PPT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义为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：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际情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况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35200" y="31623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策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起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间的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及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等进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检验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工作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35200" y="45466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起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后能够按既定要求协作运行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4125467"/>
            <a:ext cx="772667" cy="367284"/>
          </a:xfrm>
          <a:custGeom>
            <a:avLst/>
            <a:gdLst>
              <a:gd name="connsiteX0" fmla="*/ 772667 w 772667"/>
              <a:gd name="connsiteY0" fmla="*/ 275463 h 367284"/>
              <a:gd name="connsiteX1" fmla="*/ 183641 w 772667"/>
              <a:gd name="connsiteY1" fmla="*/ 275463 h 367284"/>
              <a:gd name="connsiteX2" fmla="*/ 183641 w 772667"/>
              <a:gd name="connsiteY2" fmla="*/ 367284 h 367284"/>
              <a:gd name="connsiteX3" fmla="*/ 0 w 772667"/>
              <a:gd name="connsiteY3" fmla="*/ 183641 h 367284"/>
              <a:gd name="connsiteX4" fmla="*/ 183641 w 772667"/>
              <a:gd name="connsiteY4" fmla="*/ 0 h 367284"/>
              <a:gd name="connsiteX5" fmla="*/ 183641 w 772667"/>
              <a:gd name="connsiteY5" fmla="*/ 91821 h 367284"/>
              <a:gd name="connsiteX6" fmla="*/ 772667 w 772667"/>
              <a:gd name="connsiteY6" fmla="*/ 91821 h 367284"/>
              <a:gd name="connsiteX7" fmla="*/ 772667 w 772667"/>
              <a:gd name="connsiteY7" fmla="*/ 27546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7284">
                <a:moveTo>
                  <a:pt x="772667" y="275463"/>
                </a:moveTo>
                <a:lnTo>
                  <a:pt x="183641" y="275463"/>
                </a:lnTo>
                <a:lnTo>
                  <a:pt x="183641" y="367284"/>
                </a:lnTo>
                <a:lnTo>
                  <a:pt x="0" y="183641"/>
                </a:lnTo>
                <a:lnTo>
                  <a:pt x="183641" y="0"/>
                </a:lnTo>
                <a:lnTo>
                  <a:pt x="183641" y="91821"/>
                </a:lnTo>
                <a:lnTo>
                  <a:pt x="772667" y="91821"/>
                </a:lnTo>
                <a:lnTo>
                  <a:pt x="772667" y="27546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829300" y="276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执行阶段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908800" y="276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缺陷跟踪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829300" y="609600"/>
            <a:ext cx="6096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开始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计划阶段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设计阶段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开发阶段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209800" y="3009900"/>
            <a:ext cx="8764270" cy="3264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dirty="0" smtClean="0"/>
              <a:t>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dirty="0" smtClean="0"/>
              <a:t>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dirty="0" smtClean="0"/>
              <a:t>			</a:t>
            </a: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分析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dirty="0" smtClean="0"/>
              <a:t>			</a:t>
            </a: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评估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dirty="0" smtClean="0"/>
              <a:t>			</a:t>
            </a:r>
            <a:r>
              <a:rPr lang="en-US" altLang="zh-CN" sz="12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结束</a:t>
            </a:r>
            <a:endParaRPr lang="en-US" altLang="zh-CN" sz="12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6-3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如图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6-3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所示，完整的集成测试过程一般包括计划、设计、开发、运行、分析和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197100" algn="l"/>
                <a:tab pos="2946400" algn="l"/>
                <a:tab pos="37719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评估等数个阶段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4568952"/>
            <a:ext cx="772667" cy="365759"/>
          </a:xfrm>
          <a:custGeom>
            <a:avLst/>
            <a:gdLst>
              <a:gd name="connsiteX0" fmla="*/ 772667 w 772667"/>
              <a:gd name="connsiteY0" fmla="*/ 274319 h 365759"/>
              <a:gd name="connsiteX1" fmla="*/ 182879 w 772667"/>
              <a:gd name="connsiteY1" fmla="*/ 274319 h 365759"/>
              <a:gd name="connsiteX2" fmla="*/ 182879 w 772667"/>
              <a:gd name="connsiteY2" fmla="*/ 365759 h 365759"/>
              <a:gd name="connsiteX3" fmla="*/ 0 w 772667"/>
              <a:gd name="connsiteY3" fmla="*/ 182879 h 365759"/>
              <a:gd name="connsiteX4" fmla="*/ 182879 w 772667"/>
              <a:gd name="connsiteY4" fmla="*/ 0 h 365759"/>
              <a:gd name="connsiteX5" fmla="*/ 182879 w 772667"/>
              <a:gd name="connsiteY5" fmla="*/ 91439 h 365759"/>
              <a:gd name="connsiteX6" fmla="*/ 772667 w 772667"/>
              <a:gd name="connsiteY6" fmla="*/ 91439 h 365759"/>
              <a:gd name="connsiteX7" fmla="*/ 772667 w 772667"/>
              <a:gd name="connsiteY7" fmla="*/ 27431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5759">
                <a:moveTo>
                  <a:pt x="772667" y="274319"/>
                </a:moveTo>
                <a:lnTo>
                  <a:pt x="182879" y="274319"/>
                </a:lnTo>
                <a:lnTo>
                  <a:pt x="182879" y="365759"/>
                </a:lnTo>
                <a:lnTo>
                  <a:pt x="0" y="182879"/>
                </a:lnTo>
                <a:lnTo>
                  <a:pt x="182879" y="0"/>
                </a:lnTo>
                <a:lnTo>
                  <a:pt x="182879" y="91439"/>
                </a:lnTo>
                <a:lnTo>
                  <a:pt x="772667" y="91439"/>
                </a:lnTo>
                <a:lnTo>
                  <a:pt x="772667" y="274319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8324" y="2132076"/>
            <a:ext cx="752856" cy="583691"/>
          </a:xfrm>
          <a:custGeom>
            <a:avLst/>
            <a:gdLst>
              <a:gd name="connsiteX0" fmla="*/ 0 w 752856"/>
              <a:gd name="connsiteY0" fmla="*/ 583691 h 583691"/>
              <a:gd name="connsiteX1" fmla="*/ 145922 w 752856"/>
              <a:gd name="connsiteY1" fmla="*/ 0 h 583691"/>
              <a:gd name="connsiteX2" fmla="*/ 752855 w 752856"/>
              <a:gd name="connsiteY2" fmla="*/ 0 h 583691"/>
              <a:gd name="connsiteX3" fmla="*/ 606933 w 752856"/>
              <a:gd name="connsiteY3" fmla="*/ 583691 h 583691"/>
              <a:gd name="connsiteX4" fmla="*/ 0 w 752856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6" h="583691">
                <a:moveTo>
                  <a:pt x="0" y="583691"/>
                </a:moveTo>
                <a:lnTo>
                  <a:pt x="145922" y="0"/>
                </a:lnTo>
                <a:lnTo>
                  <a:pt x="752855" y="0"/>
                </a:lnTo>
                <a:lnTo>
                  <a:pt x="606933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68324" y="4187952"/>
            <a:ext cx="752856" cy="583691"/>
          </a:xfrm>
          <a:custGeom>
            <a:avLst/>
            <a:gdLst>
              <a:gd name="connsiteX0" fmla="*/ 0 w 752856"/>
              <a:gd name="connsiteY0" fmla="*/ 583691 h 583691"/>
              <a:gd name="connsiteX1" fmla="*/ 145922 w 752856"/>
              <a:gd name="connsiteY1" fmla="*/ 0 h 583691"/>
              <a:gd name="connsiteX2" fmla="*/ 752855 w 752856"/>
              <a:gd name="connsiteY2" fmla="*/ 0 h 583691"/>
              <a:gd name="connsiteX3" fmla="*/ 606933 w 752856"/>
              <a:gd name="connsiteY3" fmla="*/ 583691 h 583691"/>
              <a:gd name="connsiteX4" fmla="*/ 0 w 752856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6" h="583691">
                <a:moveTo>
                  <a:pt x="0" y="583691"/>
                </a:moveTo>
                <a:lnTo>
                  <a:pt x="145922" y="0"/>
                </a:lnTo>
                <a:lnTo>
                  <a:pt x="752855" y="0"/>
                </a:lnTo>
                <a:lnTo>
                  <a:pt x="606933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0574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1148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173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35200" y="2882900"/>
            <a:ext cx="127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错误的情况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98679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795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可通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独立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但并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正常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践中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几乎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存在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程中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生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35200" y="4305300"/>
            <a:ext cx="660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集成测试中常见的缺陷有接口缺陷、数据丢失、误差放大等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467355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74419" y="4184903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387600"/>
            <a:ext cx="9144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102100"/>
            <a:ext cx="9144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173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97100" y="28448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缺陷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5700" y="292100"/>
            <a:ext cx="98679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414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接口缺陷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缺陷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部具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略模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间接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口调用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相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197100" y="4089400"/>
            <a:ext cx="8826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例如，软件包含程序模块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，其中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包含三个参数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str1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str2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str3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，功能是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str1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所包含的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str2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去除后保存到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str3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中。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在调用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误将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str1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str2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的位置写反，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导致处理结果不正确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43939" y="2415539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2 w 751332"/>
              <a:gd name="connsiteY2" fmla="*/ 0 h 585216"/>
              <a:gd name="connsiteX3" fmla="*/ 605027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2" y="0"/>
                </a:lnTo>
                <a:lnTo>
                  <a:pt x="605027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43939" y="4187952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23368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41148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2209800" y="2794000"/>
            <a:ext cx="330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否则会导致数据阻塞、丢失等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09800" y="3987800"/>
            <a:ext cx="8826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：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当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005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发送数据的速度远高于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处理数据的速度时，可能会造成数据阻塞或数据丢失，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并大大延长系统整体的工作时间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92100"/>
            <a:ext cx="5054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数据丢失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09800" y="2336800"/>
            <a:ext cx="8826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丢失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按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照一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致的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奏发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收、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处理数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37844" y="2249423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2 w 751332"/>
              <a:gd name="connsiteY2" fmla="*/ 0 h 583692"/>
              <a:gd name="connsiteX3" fmla="*/ 605408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1080" y="402488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21717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39497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21717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放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超过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接受的范围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5054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误差放大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22500" y="3873500"/>
            <a:ext cx="8801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件包含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：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值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值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在正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差△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次方运算，运算后误差达到了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xn-(x-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△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x)n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和△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的不断增大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会导致误差不断增大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6132" y="2391155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2 w 751332"/>
              <a:gd name="connsiteY2" fmla="*/ 0 h 583692"/>
              <a:gd name="connsiteX3" fmla="*/ 605408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74419" y="420014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23114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127500"/>
            <a:ext cx="914400" cy="723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596900" cy="3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感谢您下载包图网平台上提供的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PPT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35200" y="2298700"/>
            <a:ext cx="9042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格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可能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采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一致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在模块合并时可能存在规格问题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5054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规格问题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35200" y="4051300"/>
            <a:ext cx="87884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成绩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便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入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认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保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符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便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默认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值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。因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此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数据对接时可能存在数据不一致问题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5023103" y="3009900"/>
            <a:ext cx="2499360" cy="387096"/>
          </a:xfrm>
          <a:custGeom>
            <a:avLst/>
            <a:gdLst>
              <a:gd name="connsiteX0" fmla="*/ 0 w 2499360"/>
              <a:gd name="connsiteY0" fmla="*/ 387096 h 387096"/>
              <a:gd name="connsiteX1" fmla="*/ 2499360 w 2499360"/>
              <a:gd name="connsiteY1" fmla="*/ 387096 h 387096"/>
              <a:gd name="connsiteX2" fmla="*/ 2499360 w 2499360"/>
              <a:gd name="connsiteY2" fmla="*/ 0 h 387096"/>
              <a:gd name="connsiteX3" fmla="*/ 0 w 2499360"/>
              <a:gd name="connsiteY3" fmla="*/ 0 h 387096"/>
              <a:gd name="connsiteX4" fmla="*/ 0 w 2499360"/>
              <a:gd name="connsiteY4" fmla="*/ 387096 h 387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0" h="387096">
                <a:moveTo>
                  <a:pt x="0" y="387096"/>
                </a:moveTo>
                <a:lnTo>
                  <a:pt x="2499360" y="387096"/>
                </a:lnTo>
                <a:lnTo>
                  <a:pt x="2499360" y="0"/>
                </a:lnTo>
                <a:lnTo>
                  <a:pt x="0" y="0"/>
                </a:lnTo>
                <a:lnTo>
                  <a:pt x="0" y="387096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303519" y="1316736"/>
            <a:ext cx="1985772" cy="1144524"/>
          </a:xfrm>
          <a:custGeom>
            <a:avLst/>
            <a:gdLst>
              <a:gd name="connsiteX0" fmla="*/ 16002 w 1985772"/>
              <a:gd name="connsiteY0" fmla="*/ 555116 h 1144524"/>
              <a:gd name="connsiteX1" fmla="*/ 16002 w 1985772"/>
              <a:gd name="connsiteY1" fmla="*/ 16002 h 1144524"/>
              <a:gd name="connsiteX2" fmla="*/ 1969770 w 1985772"/>
              <a:gd name="connsiteY2" fmla="*/ 16002 h 1144524"/>
              <a:gd name="connsiteX3" fmla="*/ 1969770 w 1985772"/>
              <a:gd name="connsiteY3" fmla="*/ 1128521 h 1144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85772" h="1144524">
                <a:moveTo>
                  <a:pt x="16002" y="555116"/>
                </a:moveTo>
                <a:lnTo>
                  <a:pt x="16002" y="16002"/>
                </a:lnTo>
                <a:lnTo>
                  <a:pt x="1969770" y="16002"/>
                </a:lnTo>
                <a:lnTo>
                  <a:pt x="1969770" y="112852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07863" y="1624583"/>
            <a:ext cx="2531364" cy="1859280"/>
          </a:xfrm>
          <a:custGeom>
            <a:avLst/>
            <a:gdLst>
              <a:gd name="connsiteX0" fmla="*/ 2515362 w 2531364"/>
              <a:gd name="connsiteY0" fmla="*/ 1627886 h 1859280"/>
              <a:gd name="connsiteX1" fmla="*/ 2515362 w 2531364"/>
              <a:gd name="connsiteY1" fmla="*/ 1843278 h 1859280"/>
              <a:gd name="connsiteX2" fmla="*/ 904113 w 2531364"/>
              <a:gd name="connsiteY2" fmla="*/ 1843278 h 1859280"/>
              <a:gd name="connsiteX3" fmla="*/ 474345 w 2531364"/>
              <a:gd name="connsiteY3" fmla="*/ 1843278 h 1859280"/>
              <a:gd name="connsiteX4" fmla="*/ 474345 w 2531364"/>
              <a:gd name="connsiteY4" fmla="*/ 1841754 h 1859280"/>
              <a:gd name="connsiteX5" fmla="*/ 16002 w 2531364"/>
              <a:gd name="connsiteY5" fmla="*/ 1841754 h 1859280"/>
              <a:gd name="connsiteX6" fmla="*/ 16002 w 2531364"/>
              <a:gd name="connsiteY6" fmla="*/ 16002 h 1859280"/>
              <a:gd name="connsiteX7" fmla="*/ 669925 w 2531364"/>
              <a:gd name="connsiteY7" fmla="*/ 16002 h 1859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31364" h="1859280">
                <a:moveTo>
                  <a:pt x="2515362" y="1627886"/>
                </a:moveTo>
                <a:lnTo>
                  <a:pt x="2515362" y="1843278"/>
                </a:lnTo>
                <a:lnTo>
                  <a:pt x="904113" y="1843278"/>
                </a:lnTo>
                <a:lnTo>
                  <a:pt x="474345" y="1843278"/>
                </a:lnTo>
                <a:lnTo>
                  <a:pt x="474345" y="1841754"/>
                </a:lnTo>
                <a:lnTo>
                  <a:pt x="16002" y="1841754"/>
                </a:lnTo>
                <a:lnTo>
                  <a:pt x="16002" y="16002"/>
                </a:lnTo>
                <a:lnTo>
                  <a:pt x="669925" y="16002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41900" y="2844800"/>
            <a:ext cx="2489200" cy="342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848100" y="3759200"/>
            <a:ext cx="4876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</a:pPr>
            <a:r>
              <a:rPr lang="en-US" altLang="zh-CN" sz="4800" b="1" dirty="0" smtClean="0">
                <a:solidFill>
                  <a:srgbClr val="5A538C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开发者与软件测试</a:t>
            </a:r>
            <a:endParaRPr lang="en-US" altLang="zh-CN" sz="4800" b="1" dirty="0" smtClean="0">
              <a:solidFill>
                <a:srgbClr val="5A538C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1600200"/>
            <a:ext cx="1358265" cy="1687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800"/>
              </a:lnSpc>
            </a:pPr>
            <a:r>
              <a:rPr lang="en-US" altLang="zh-CN" sz="11500" dirty="0" smtClean="0">
                <a:solidFill>
                  <a:srgbClr val="5A538C"/>
                </a:solidFill>
                <a:latin typeface="Impact" panose="020B0806030902050204" pitchFamily="18" charset="0"/>
                <a:cs typeface="Impact" panose="020B0806030902050204" pitchFamily="18" charset="0"/>
              </a:rPr>
              <a:t>01</a:t>
            </a:r>
            <a:r>
              <a:rPr lang="en-US" altLang="zh-CN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014" y="2260003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565019" y="2260003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64960" y="2260003"/>
            <a:ext cx="347103" cy="287997"/>
          </a:xfrm>
          <a:custGeom>
            <a:avLst/>
            <a:gdLst>
              <a:gd name="connsiteX0" fmla="*/ 0 w 347103"/>
              <a:gd name="connsiteY0" fmla="*/ 287997 h 287997"/>
              <a:gd name="connsiteX1" fmla="*/ 347103 w 347103"/>
              <a:gd name="connsiteY1" fmla="*/ 287997 h 287997"/>
              <a:gd name="connsiteX2" fmla="*/ 347103 w 347103"/>
              <a:gd name="connsiteY2" fmla="*/ 0 h 287997"/>
              <a:gd name="connsiteX3" fmla="*/ 0 w 347103"/>
              <a:gd name="connsiteY3" fmla="*/ 0 h 287997"/>
              <a:gd name="connsiteX4" fmla="*/ 0 w 347103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103" h="287997">
                <a:moveTo>
                  <a:pt x="0" y="287997"/>
                </a:moveTo>
                <a:lnTo>
                  <a:pt x="347103" y="287997"/>
                </a:lnTo>
                <a:lnTo>
                  <a:pt x="347103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12052" y="2260003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52056" y="2260003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25014" y="2547912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65019" y="2547912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64960" y="2547912"/>
            <a:ext cx="347103" cy="287997"/>
          </a:xfrm>
          <a:custGeom>
            <a:avLst/>
            <a:gdLst>
              <a:gd name="connsiteX0" fmla="*/ 0 w 347103"/>
              <a:gd name="connsiteY0" fmla="*/ 287997 h 287997"/>
              <a:gd name="connsiteX1" fmla="*/ 347103 w 347103"/>
              <a:gd name="connsiteY1" fmla="*/ 287997 h 287997"/>
              <a:gd name="connsiteX2" fmla="*/ 347103 w 347103"/>
              <a:gd name="connsiteY2" fmla="*/ 0 h 287997"/>
              <a:gd name="connsiteX3" fmla="*/ 0 w 347103"/>
              <a:gd name="connsiteY3" fmla="*/ 0 h 287997"/>
              <a:gd name="connsiteX4" fmla="*/ 0 w 347103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103" h="287997">
                <a:moveTo>
                  <a:pt x="0" y="287997"/>
                </a:moveTo>
                <a:lnTo>
                  <a:pt x="347103" y="287997"/>
                </a:lnTo>
                <a:lnTo>
                  <a:pt x="347103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512052" y="2547912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52056" y="2547912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025014" y="2835948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65019" y="2835948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64960" y="2835948"/>
            <a:ext cx="347103" cy="287997"/>
          </a:xfrm>
          <a:custGeom>
            <a:avLst/>
            <a:gdLst>
              <a:gd name="connsiteX0" fmla="*/ 0 w 347103"/>
              <a:gd name="connsiteY0" fmla="*/ 287997 h 287997"/>
              <a:gd name="connsiteX1" fmla="*/ 347103 w 347103"/>
              <a:gd name="connsiteY1" fmla="*/ 287997 h 287997"/>
              <a:gd name="connsiteX2" fmla="*/ 347103 w 347103"/>
              <a:gd name="connsiteY2" fmla="*/ 0 h 287997"/>
              <a:gd name="connsiteX3" fmla="*/ 0 w 347103"/>
              <a:gd name="connsiteY3" fmla="*/ 0 h 287997"/>
              <a:gd name="connsiteX4" fmla="*/ 0 w 347103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103" h="287997">
                <a:moveTo>
                  <a:pt x="0" y="287997"/>
                </a:moveTo>
                <a:lnTo>
                  <a:pt x="347103" y="287997"/>
                </a:lnTo>
                <a:lnTo>
                  <a:pt x="347103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512052" y="2835948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52056" y="2835948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025014" y="3123984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565019" y="3123984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64960" y="3123984"/>
            <a:ext cx="347103" cy="287997"/>
          </a:xfrm>
          <a:custGeom>
            <a:avLst/>
            <a:gdLst>
              <a:gd name="connsiteX0" fmla="*/ 0 w 347103"/>
              <a:gd name="connsiteY0" fmla="*/ 287997 h 287997"/>
              <a:gd name="connsiteX1" fmla="*/ 347103 w 347103"/>
              <a:gd name="connsiteY1" fmla="*/ 287997 h 287997"/>
              <a:gd name="connsiteX2" fmla="*/ 347103 w 347103"/>
              <a:gd name="connsiteY2" fmla="*/ 0 h 287997"/>
              <a:gd name="connsiteX3" fmla="*/ 0 w 347103"/>
              <a:gd name="connsiteY3" fmla="*/ 0 h 287997"/>
              <a:gd name="connsiteX4" fmla="*/ 0 w 347103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103" h="287997">
                <a:moveTo>
                  <a:pt x="0" y="287997"/>
                </a:moveTo>
                <a:lnTo>
                  <a:pt x="347103" y="287997"/>
                </a:lnTo>
                <a:lnTo>
                  <a:pt x="347103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512052" y="3123984"/>
            <a:ext cx="540004" cy="287997"/>
          </a:xfrm>
          <a:custGeom>
            <a:avLst/>
            <a:gdLst>
              <a:gd name="connsiteX0" fmla="*/ 0 w 540004"/>
              <a:gd name="connsiteY0" fmla="*/ 287997 h 287997"/>
              <a:gd name="connsiteX1" fmla="*/ 540004 w 540004"/>
              <a:gd name="connsiteY1" fmla="*/ 287997 h 287997"/>
              <a:gd name="connsiteX2" fmla="*/ 540004 w 540004"/>
              <a:gd name="connsiteY2" fmla="*/ 0 h 287997"/>
              <a:gd name="connsiteX3" fmla="*/ 0 w 540004"/>
              <a:gd name="connsiteY3" fmla="*/ 0 h 287997"/>
              <a:gd name="connsiteX4" fmla="*/ 0 w 540004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87997">
                <a:moveTo>
                  <a:pt x="0" y="287997"/>
                </a:moveTo>
                <a:lnTo>
                  <a:pt x="540004" y="287997"/>
                </a:lnTo>
                <a:lnTo>
                  <a:pt x="540004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052056" y="3123984"/>
            <a:ext cx="3599941" cy="287997"/>
          </a:xfrm>
          <a:custGeom>
            <a:avLst/>
            <a:gdLst>
              <a:gd name="connsiteX0" fmla="*/ 0 w 3599941"/>
              <a:gd name="connsiteY0" fmla="*/ 287997 h 287997"/>
              <a:gd name="connsiteX1" fmla="*/ 3599941 w 3599941"/>
              <a:gd name="connsiteY1" fmla="*/ 287997 h 287997"/>
              <a:gd name="connsiteX2" fmla="*/ 3599941 w 3599941"/>
              <a:gd name="connsiteY2" fmla="*/ 0 h 287997"/>
              <a:gd name="connsiteX3" fmla="*/ 0 w 3599941"/>
              <a:gd name="connsiteY3" fmla="*/ 0 h 287997"/>
              <a:gd name="connsiteX4" fmla="*/ 0 w 3599941"/>
              <a:gd name="connsiteY4" fmla="*/ 287997 h 287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9941" h="287997">
                <a:moveTo>
                  <a:pt x="0" y="287997"/>
                </a:moveTo>
                <a:lnTo>
                  <a:pt x="3599941" y="287997"/>
                </a:lnTo>
                <a:lnTo>
                  <a:pt x="3599941" y="0"/>
                </a:lnTo>
                <a:lnTo>
                  <a:pt x="0" y="0"/>
                </a:lnTo>
                <a:lnTo>
                  <a:pt x="0" y="28799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558669" y="2247264"/>
            <a:ext cx="25400" cy="1177416"/>
          </a:xfrm>
          <a:custGeom>
            <a:avLst/>
            <a:gdLst>
              <a:gd name="connsiteX0" fmla="*/ 6350 w 25400"/>
              <a:gd name="connsiteY0" fmla="*/ 6350 h 1177416"/>
              <a:gd name="connsiteX1" fmla="*/ 6350 w 25400"/>
              <a:gd name="connsiteY1" fmla="*/ 1171067 h 117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77416">
                <a:moveTo>
                  <a:pt x="6350" y="6350"/>
                </a:moveTo>
                <a:lnTo>
                  <a:pt x="6350" y="117106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58610" y="2247264"/>
            <a:ext cx="25400" cy="1177416"/>
          </a:xfrm>
          <a:custGeom>
            <a:avLst/>
            <a:gdLst>
              <a:gd name="connsiteX0" fmla="*/ 6350 w 25400"/>
              <a:gd name="connsiteY0" fmla="*/ 6350 h 1177416"/>
              <a:gd name="connsiteX1" fmla="*/ 6350 w 25400"/>
              <a:gd name="connsiteY1" fmla="*/ 1171067 h 117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77416">
                <a:moveTo>
                  <a:pt x="6350" y="6350"/>
                </a:moveTo>
                <a:lnTo>
                  <a:pt x="6350" y="117106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505702" y="2247264"/>
            <a:ext cx="25400" cy="1177416"/>
          </a:xfrm>
          <a:custGeom>
            <a:avLst/>
            <a:gdLst>
              <a:gd name="connsiteX0" fmla="*/ 6350 w 25400"/>
              <a:gd name="connsiteY0" fmla="*/ 6350 h 1177416"/>
              <a:gd name="connsiteX1" fmla="*/ 6350 w 25400"/>
              <a:gd name="connsiteY1" fmla="*/ 1171067 h 117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77416">
                <a:moveTo>
                  <a:pt x="6350" y="6350"/>
                </a:moveTo>
                <a:lnTo>
                  <a:pt x="6350" y="117106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045706" y="2247264"/>
            <a:ext cx="25400" cy="1177416"/>
          </a:xfrm>
          <a:custGeom>
            <a:avLst/>
            <a:gdLst>
              <a:gd name="connsiteX0" fmla="*/ 6350 w 25400"/>
              <a:gd name="connsiteY0" fmla="*/ 6350 h 1177416"/>
              <a:gd name="connsiteX1" fmla="*/ 6350 w 25400"/>
              <a:gd name="connsiteY1" fmla="*/ 1171067 h 117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77416">
                <a:moveTo>
                  <a:pt x="6350" y="6350"/>
                </a:moveTo>
                <a:lnTo>
                  <a:pt x="6350" y="117106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999614" y="2528951"/>
            <a:ext cx="8677909" cy="76200"/>
          </a:xfrm>
          <a:custGeom>
            <a:avLst/>
            <a:gdLst>
              <a:gd name="connsiteX0" fmla="*/ 19050 w 8677909"/>
              <a:gd name="connsiteY0" fmla="*/ 19050 h 76200"/>
              <a:gd name="connsiteX1" fmla="*/ 8658860 w 867790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77909" h="76200">
                <a:moveTo>
                  <a:pt x="19050" y="19050"/>
                </a:moveTo>
                <a:lnTo>
                  <a:pt x="865886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012314" y="2829560"/>
            <a:ext cx="8652509" cy="25400"/>
          </a:xfrm>
          <a:custGeom>
            <a:avLst/>
            <a:gdLst>
              <a:gd name="connsiteX0" fmla="*/ 6350 w 8652509"/>
              <a:gd name="connsiteY0" fmla="*/ 6350 h 25400"/>
              <a:gd name="connsiteX1" fmla="*/ 8646160 w 8652509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52509" h="25400">
                <a:moveTo>
                  <a:pt x="6350" y="6350"/>
                </a:moveTo>
                <a:lnTo>
                  <a:pt x="864616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14" y="3117595"/>
            <a:ext cx="8652509" cy="25400"/>
          </a:xfrm>
          <a:custGeom>
            <a:avLst/>
            <a:gdLst>
              <a:gd name="connsiteX0" fmla="*/ 6350 w 8652509"/>
              <a:gd name="connsiteY0" fmla="*/ 6350 h 25400"/>
              <a:gd name="connsiteX1" fmla="*/ 8646160 w 8652509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52509" h="25400">
                <a:moveTo>
                  <a:pt x="6350" y="6350"/>
                </a:moveTo>
                <a:lnTo>
                  <a:pt x="864616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018664" y="2247264"/>
            <a:ext cx="25400" cy="1177416"/>
          </a:xfrm>
          <a:custGeom>
            <a:avLst/>
            <a:gdLst>
              <a:gd name="connsiteX0" fmla="*/ 6350 w 25400"/>
              <a:gd name="connsiteY0" fmla="*/ 6350 h 1177416"/>
              <a:gd name="connsiteX1" fmla="*/ 6350 w 25400"/>
              <a:gd name="connsiteY1" fmla="*/ 1171067 h 117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77416">
                <a:moveTo>
                  <a:pt x="6350" y="6350"/>
                </a:moveTo>
                <a:lnTo>
                  <a:pt x="6350" y="117106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0645775" y="2247264"/>
            <a:ext cx="25400" cy="1177416"/>
          </a:xfrm>
          <a:custGeom>
            <a:avLst/>
            <a:gdLst>
              <a:gd name="connsiteX0" fmla="*/ 6350 w 25400"/>
              <a:gd name="connsiteY0" fmla="*/ 6350 h 1177416"/>
              <a:gd name="connsiteX1" fmla="*/ 6350 w 25400"/>
              <a:gd name="connsiteY1" fmla="*/ 1171067 h 117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77416">
                <a:moveTo>
                  <a:pt x="6350" y="6350"/>
                </a:moveTo>
                <a:lnTo>
                  <a:pt x="6350" y="117106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012314" y="2253614"/>
            <a:ext cx="8652509" cy="25400"/>
          </a:xfrm>
          <a:custGeom>
            <a:avLst/>
            <a:gdLst>
              <a:gd name="connsiteX0" fmla="*/ 6350 w 8652509"/>
              <a:gd name="connsiteY0" fmla="*/ 6350 h 25400"/>
              <a:gd name="connsiteX1" fmla="*/ 8646160 w 8652509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52509" h="25400">
                <a:moveTo>
                  <a:pt x="6350" y="6350"/>
                </a:moveTo>
                <a:lnTo>
                  <a:pt x="864616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012314" y="3405632"/>
            <a:ext cx="8652509" cy="25400"/>
          </a:xfrm>
          <a:custGeom>
            <a:avLst/>
            <a:gdLst>
              <a:gd name="connsiteX0" fmla="*/ 6350 w 8652509"/>
              <a:gd name="connsiteY0" fmla="*/ 6350 h 25400"/>
              <a:gd name="connsiteX1" fmla="*/ 8646160 w 8652509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52509" h="25400">
                <a:moveTo>
                  <a:pt x="6350" y="6350"/>
                </a:moveTo>
                <a:lnTo>
                  <a:pt x="864616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1074419" y="432206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4241800"/>
            <a:ext cx="914400" cy="7366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8" name="TextBox 1"/>
          <p:cNvSpPr txBox="1"/>
          <p:nvPr/>
        </p:nvSpPr>
        <p:spPr>
          <a:xfrm>
            <a:off x="1155700" y="292100"/>
            <a:ext cx="5054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并发问题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2222500" y="2336800"/>
            <a:ext cx="127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628900" y="2336800"/>
            <a:ext cx="1536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667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buyTicket()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read(num_ticket);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705600" y="2336800"/>
            <a:ext cx="127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935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7112000" y="2336800"/>
            <a:ext cx="1587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66700" algn="l"/>
              </a:tabLst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refundTicket()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read(num_ticket);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2222500" y="29210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4406900" y="2921000"/>
            <a:ext cx="2425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3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感谢您下载包图网平台上提供的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  <a:r>
              <a:rPr lang="en-US" altLang="zh-CN" sz="140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935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2895600" y="2921000"/>
            <a:ext cx="645160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00"/>
              </a:lnSpc>
              <a:tabLst>
                <a:tab pos="15113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num_ticket=num_ticket-1;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num_ticket=num_ticket+1;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500"/>
              </a:lnSpc>
              <a:tabLst>
                <a:tab pos="1511300" algn="l"/>
              </a:tabLst>
            </a:pPr>
            <a:r>
              <a:rPr lang="en-US" altLang="zh-CN" dirty="0" smtClean="0"/>
              <a:t>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2222500" y="32004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93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2628900" y="3200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705600" y="32004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93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935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7112000" y="3200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235200" y="3479800"/>
            <a:ext cx="88011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067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6-4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一个示例程序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并发问题。对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于并发程序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各个模块的处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理次序存在不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确定性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。集成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测试时要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求各个模块同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时运行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，若它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们的运行次序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考虑不周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，则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容易出现同步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、死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锁等并发问题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1" name="TextBox 1"/>
          <p:cNvSpPr txBox="1"/>
          <p:nvPr>
            <p:custDataLst>
              <p:tags r:id="rId3"/>
            </p:custDataLst>
          </p:nvPr>
        </p:nvSpPr>
        <p:spPr>
          <a:xfrm>
            <a:off x="6680200" y="2870200"/>
            <a:ext cx="13335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p>
            <a:pPr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0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0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6132" y="224332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2 w 751332"/>
              <a:gd name="connsiteY2" fmla="*/ 0 h 583692"/>
              <a:gd name="connsiteX3" fmla="*/ 605408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2159000"/>
            <a:ext cx="9017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30480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时，两个模块会同步运行。假设程序运行次序为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→s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→s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→s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，当运行完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endParaRPr lang="en-US" altLang="zh-CN" sz="2005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21336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例如，图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6-4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给出一个示例程序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，该程序包含一个购票模块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buyTicket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和退票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refundTicket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。在单元测试时，两个模块可分别独立正常运行。在集成测试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3505200"/>
            <a:ext cx="9055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后，两个模块均从数据库中读取了相等的剩余票数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num_ticket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；当运行完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退票结束，票数应当增加一张；当运行完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后，购票结束，票数应当减少一张。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此时，程序运行结束后票数应当不变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。然而，运行语句</a:t>
            </a:r>
            <a:r>
              <a:rPr lang="en-US" altLang="zh-CN" sz="200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时所使用的票数依然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是退票前的票数。因此，程序运行结束后票数比正确票数要少一张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5054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-</a:t>
            </a: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并发问题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5021579"/>
            <a:ext cx="772667" cy="365760"/>
          </a:xfrm>
          <a:custGeom>
            <a:avLst/>
            <a:gdLst>
              <a:gd name="connsiteX0" fmla="*/ 772667 w 772667"/>
              <a:gd name="connsiteY0" fmla="*/ 274320 h 365760"/>
              <a:gd name="connsiteX1" fmla="*/ 182879 w 772667"/>
              <a:gd name="connsiteY1" fmla="*/ 274320 h 365760"/>
              <a:gd name="connsiteX2" fmla="*/ 182879 w 772667"/>
              <a:gd name="connsiteY2" fmla="*/ 365760 h 365760"/>
              <a:gd name="connsiteX3" fmla="*/ 0 w 772667"/>
              <a:gd name="connsiteY3" fmla="*/ 182879 h 365760"/>
              <a:gd name="connsiteX4" fmla="*/ 182879 w 772667"/>
              <a:gd name="connsiteY4" fmla="*/ 0 h 365760"/>
              <a:gd name="connsiteX5" fmla="*/ 182879 w 772667"/>
              <a:gd name="connsiteY5" fmla="*/ 91440 h 365760"/>
              <a:gd name="connsiteX6" fmla="*/ 772667 w 772667"/>
              <a:gd name="connsiteY6" fmla="*/ 91440 h 365760"/>
              <a:gd name="connsiteX7" fmla="*/ 772667 w 772667"/>
              <a:gd name="connsiteY7" fmla="*/ 27432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5760">
                <a:moveTo>
                  <a:pt x="772667" y="274320"/>
                </a:moveTo>
                <a:lnTo>
                  <a:pt x="182879" y="274320"/>
                </a:lnTo>
                <a:lnTo>
                  <a:pt x="182879" y="365760"/>
                </a:lnTo>
                <a:lnTo>
                  <a:pt x="0" y="182879"/>
                </a:lnTo>
                <a:lnTo>
                  <a:pt x="182879" y="0"/>
                </a:lnTo>
                <a:lnTo>
                  <a:pt x="182879" y="91440"/>
                </a:lnTo>
                <a:lnTo>
                  <a:pt x="772667" y="91440"/>
                </a:lnTo>
                <a:lnTo>
                  <a:pt x="772667" y="274320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406900" y="2438400"/>
            <a:ext cx="2786380" cy="9302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562100" algn="l"/>
                <a:tab pos="2286000" algn="l"/>
              </a:tabLst>
            </a:pPr>
            <a:r>
              <a:rPr lang="en-US" altLang="zh-CN" dirty="0" smtClean="0"/>
              <a:t>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562100" algn="l"/>
                <a:tab pos="2286000" algn="l"/>
              </a:tabLst>
            </a:pPr>
            <a:r>
              <a:rPr lang="en-US" altLang="zh-CN" dirty="0" smtClean="0"/>
              <a:t>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00"/>
              </a:lnSpc>
              <a:tabLst>
                <a:tab pos="1562100" algn="l"/>
                <a:tab pos="22860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562100" algn="l"/>
                <a:tab pos="22860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500"/>
              </a:lnSpc>
              <a:tabLst>
                <a:tab pos="1562100" algn="l"/>
                <a:tab pos="2286000" algn="l"/>
              </a:tabLst>
            </a:pPr>
            <a:r>
              <a:rPr lang="en-US" altLang="zh-CN" dirty="0" smtClean="0"/>
              <a:t>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098800" y="2794000"/>
            <a:ext cx="495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822700" y="2438400"/>
            <a:ext cx="482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</a:pP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55700" y="292100"/>
            <a:ext cx="79248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6718300" algn="l"/>
                <a:tab pos="7442200" algn="l"/>
                <a:tab pos="74549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718300" algn="l"/>
                <a:tab pos="7442200" algn="l"/>
                <a:tab pos="7454900" algn="l"/>
              </a:tabLst>
            </a:pPr>
            <a:r>
              <a:rPr lang="en-US" altLang="zh-CN" dirty="0" smtClean="0"/>
              <a:t>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6718300" algn="l"/>
                <a:tab pos="7442200" algn="l"/>
                <a:tab pos="7454900" algn="l"/>
              </a:tabLst>
            </a:pPr>
            <a:r>
              <a:rPr lang="en-US" altLang="zh-CN" dirty="0" smtClean="0"/>
              <a:t>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6718300" algn="l"/>
                <a:tab pos="7442200" algn="l"/>
                <a:tab pos="7454900" algn="l"/>
              </a:tabLst>
            </a:pPr>
            <a:r>
              <a:rPr lang="en-US" altLang="zh-CN" dirty="0" smtClean="0"/>
              <a:t>	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209800" y="3390900"/>
            <a:ext cx="88138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336800" algn="l"/>
                <a:tab pos="5664200" algn="l"/>
                <a:tab pos="6388100" algn="l"/>
                <a:tab pos="6413500" algn="l"/>
              </a:tabLst>
            </a:pPr>
            <a:r>
              <a:rPr lang="en-US" altLang="zh-CN" dirty="0" smtClean="0"/>
              <a:t>	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336800" algn="l"/>
                <a:tab pos="5664200" algn="l"/>
                <a:tab pos="6388100" algn="l"/>
                <a:tab pos="6413500" algn="l"/>
              </a:tabLst>
            </a:pPr>
            <a:r>
              <a:rPr lang="en-US" altLang="zh-CN" dirty="0" smtClean="0"/>
              <a:t>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336800" algn="l"/>
                <a:tab pos="5664200" algn="l"/>
                <a:tab pos="6388100" algn="l"/>
                <a:tab pos="6413500" algn="l"/>
              </a:tabLst>
            </a:pPr>
            <a:r>
              <a:rPr lang="en-US" altLang="zh-CN" dirty="0" smtClean="0"/>
              <a:t>				</a:t>
            </a:r>
            <a:r>
              <a:rPr lang="en-US" altLang="zh-CN" sz="135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单元</a:t>
            </a:r>
            <a:r>
              <a:rPr lang="en-US" altLang="zh-CN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3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336800" algn="l"/>
                <a:tab pos="5664200" algn="l"/>
                <a:tab pos="6388100" algn="l"/>
                <a:tab pos="64135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6-6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集成测试中的程序模块组装</a:t>
            </a:r>
            <a:endParaRPr lang="en-US" altLang="zh-CN" sz="159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336800" algn="l"/>
                <a:tab pos="5664200" algn="l"/>
                <a:tab pos="6388100" algn="l"/>
                <a:tab pos="64135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集成测试是将程序模块组装后再进行测试的过程。图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6-6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给出了一个简单的程序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336800" algn="l"/>
                <a:tab pos="5664200" algn="l"/>
                <a:tab pos="6388100" algn="l"/>
                <a:tab pos="64135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模块组装过程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191566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74419" y="5087111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74419" y="3877055"/>
            <a:ext cx="751332" cy="585215"/>
          </a:xfrm>
          <a:custGeom>
            <a:avLst/>
            <a:gdLst>
              <a:gd name="connsiteX0" fmla="*/ 0 w 751332"/>
              <a:gd name="connsiteY0" fmla="*/ 585215 h 585215"/>
              <a:gd name="connsiteX1" fmla="*/ 146304 w 751332"/>
              <a:gd name="connsiteY1" fmla="*/ 0 h 585215"/>
              <a:gd name="connsiteX2" fmla="*/ 751331 w 751332"/>
              <a:gd name="connsiteY2" fmla="*/ 0 h 585215"/>
              <a:gd name="connsiteX3" fmla="*/ 605028 w 751332"/>
              <a:gd name="connsiteY3" fmla="*/ 585215 h 585215"/>
              <a:gd name="connsiteX4" fmla="*/ 0 w 751332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5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841500"/>
            <a:ext cx="9144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797300"/>
            <a:ext cx="914400" cy="73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5003800"/>
            <a:ext cx="9144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09800" y="1752600"/>
            <a:ext cx="8826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展有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效集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块彼此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联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么对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没有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义的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若组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件之间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联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么对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们进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义的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这就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各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09800" y="3124200"/>
            <a:ext cx="279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个模块或组件存在相依性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362200" y="4940300"/>
            <a:ext cx="86614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根据模块相依性是否显式可见可分为显式相依性和隐式相依性。显式相依性是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直接可见的，如软件中的信息发送模块与信息接收模块；而隐式相依性并不直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接可见，如模块间的操作权限约束、定时约束等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362200" y="3924300"/>
            <a:ext cx="812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在集成测试中，相依性是指模块与模块之间存在的某种形式的联系或依赖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84530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7686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30607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依性。内在相依性依赖于模块的实现机制，如模块间的继承关系。例如，模块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22500" y="2603500"/>
            <a:ext cx="8813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根据模块相依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性是否依赖于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模块内部的实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现机制还可分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为内在相依性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和外在相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35179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承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则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当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承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相依性则与模块内部的实现机制无关，而是通过外部事务产生关联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30898" y="1799235"/>
            <a:ext cx="1782543" cy="532250"/>
          </a:xfrm>
          <a:custGeom>
            <a:avLst/>
            <a:gdLst>
              <a:gd name="connsiteX0" fmla="*/ 0 w 1782543"/>
              <a:gd name="connsiteY0" fmla="*/ 532250 h 532250"/>
              <a:gd name="connsiteX1" fmla="*/ 1782543 w 1782543"/>
              <a:gd name="connsiteY1" fmla="*/ 532250 h 532250"/>
              <a:gd name="connsiteX2" fmla="*/ 1782543 w 1782543"/>
              <a:gd name="connsiteY2" fmla="*/ 0 h 532250"/>
              <a:gd name="connsiteX3" fmla="*/ 0 w 1782543"/>
              <a:gd name="connsiteY3" fmla="*/ 0 h 532250"/>
              <a:gd name="connsiteX4" fmla="*/ 0 w 1782543"/>
              <a:gd name="connsiteY4" fmla="*/ 532250 h 532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2543" h="532250">
                <a:moveTo>
                  <a:pt x="0" y="532250"/>
                </a:moveTo>
                <a:lnTo>
                  <a:pt x="1782543" y="532250"/>
                </a:lnTo>
                <a:lnTo>
                  <a:pt x="1782543" y="0"/>
                </a:lnTo>
                <a:lnTo>
                  <a:pt x="0" y="0"/>
                </a:lnTo>
                <a:lnTo>
                  <a:pt x="0" y="5322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524548" y="1792885"/>
            <a:ext cx="1795243" cy="544950"/>
          </a:xfrm>
          <a:custGeom>
            <a:avLst/>
            <a:gdLst>
              <a:gd name="connsiteX0" fmla="*/ 6350 w 1795243"/>
              <a:gd name="connsiteY0" fmla="*/ 538600 h 544950"/>
              <a:gd name="connsiteX1" fmla="*/ 1788893 w 1795243"/>
              <a:gd name="connsiteY1" fmla="*/ 538600 h 544950"/>
              <a:gd name="connsiteX2" fmla="*/ 1788893 w 1795243"/>
              <a:gd name="connsiteY2" fmla="*/ 6350 h 544950"/>
              <a:gd name="connsiteX3" fmla="*/ 6350 w 1795243"/>
              <a:gd name="connsiteY3" fmla="*/ 6350 h 544950"/>
              <a:gd name="connsiteX4" fmla="*/ 6350 w 1795243"/>
              <a:gd name="connsiteY4" fmla="*/ 538600 h 544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5243" h="544950">
                <a:moveTo>
                  <a:pt x="6350" y="538600"/>
                </a:moveTo>
                <a:lnTo>
                  <a:pt x="1788893" y="538600"/>
                </a:lnTo>
                <a:lnTo>
                  <a:pt x="1788893" y="6350"/>
                </a:lnTo>
                <a:lnTo>
                  <a:pt x="6350" y="6350"/>
                </a:lnTo>
                <a:lnTo>
                  <a:pt x="6350" y="5386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04612" y="3449211"/>
            <a:ext cx="1782644" cy="479025"/>
          </a:xfrm>
          <a:custGeom>
            <a:avLst/>
            <a:gdLst>
              <a:gd name="connsiteX0" fmla="*/ 0 w 1782644"/>
              <a:gd name="connsiteY0" fmla="*/ 425800 h 479025"/>
              <a:gd name="connsiteX1" fmla="*/ 891447 w 1782644"/>
              <a:gd name="connsiteY1" fmla="*/ 479025 h 479025"/>
              <a:gd name="connsiteX2" fmla="*/ 1782643 w 1782644"/>
              <a:gd name="connsiteY2" fmla="*/ 425800 h 479025"/>
              <a:gd name="connsiteX3" fmla="*/ 1782643 w 1782644"/>
              <a:gd name="connsiteY3" fmla="*/ 0 h 479025"/>
              <a:gd name="connsiteX4" fmla="*/ 0 w 1782644"/>
              <a:gd name="connsiteY4" fmla="*/ 0 h 479025"/>
              <a:gd name="connsiteX5" fmla="*/ 0 w 1782644"/>
              <a:gd name="connsiteY5" fmla="*/ 425800 h 479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782644" h="479025">
                <a:moveTo>
                  <a:pt x="0" y="425800"/>
                </a:moveTo>
                <a:cubicBezTo>
                  <a:pt x="0" y="455194"/>
                  <a:pt x="399189" y="479025"/>
                  <a:pt x="891447" y="479025"/>
                </a:cubicBezTo>
                <a:cubicBezTo>
                  <a:pt x="1383705" y="479025"/>
                  <a:pt x="1782643" y="455194"/>
                  <a:pt x="1782643" y="425800"/>
                </a:cubicBezTo>
                <a:lnTo>
                  <a:pt x="1782643" y="0"/>
                </a:lnTo>
                <a:lnTo>
                  <a:pt x="0" y="0"/>
                </a:lnTo>
                <a:lnTo>
                  <a:pt x="0" y="425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198262" y="3442861"/>
            <a:ext cx="1795344" cy="491725"/>
          </a:xfrm>
          <a:custGeom>
            <a:avLst/>
            <a:gdLst>
              <a:gd name="connsiteX0" fmla="*/ 6350 w 1795344"/>
              <a:gd name="connsiteY0" fmla="*/ 432150 h 491725"/>
              <a:gd name="connsiteX1" fmla="*/ 897797 w 1795344"/>
              <a:gd name="connsiteY1" fmla="*/ 485375 h 491725"/>
              <a:gd name="connsiteX2" fmla="*/ 1788993 w 1795344"/>
              <a:gd name="connsiteY2" fmla="*/ 432150 h 491725"/>
              <a:gd name="connsiteX3" fmla="*/ 1788993 w 1795344"/>
              <a:gd name="connsiteY3" fmla="*/ 6350 h 491725"/>
              <a:gd name="connsiteX4" fmla="*/ 6350 w 1795344"/>
              <a:gd name="connsiteY4" fmla="*/ 6350 h 491725"/>
              <a:gd name="connsiteX5" fmla="*/ 6350 w 1795344"/>
              <a:gd name="connsiteY5" fmla="*/ 432150 h 491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795344" h="491725">
                <a:moveTo>
                  <a:pt x="6350" y="432150"/>
                </a:moveTo>
                <a:cubicBezTo>
                  <a:pt x="6350" y="461544"/>
                  <a:pt x="405539" y="485375"/>
                  <a:pt x="897797" y="485375"/>
                </a:cubicBezTo>
                <a:cubicBezTo>
                  <a:pt x="1390055" y="485375"/>
                  <a:pt x="1788993" y="461544"/>
                  <a:pt x="1788993" y="432150"/>
                </a:cubicBezTo>
                <a:lnTo>
                  <a:pt x="1788993" y="6350"/>
                </a:lnTo>
                <a:lnTo>
                  <a:pt x="6350" y="6350"/>
                </a:lnTo>
                <a:lnTo>
                  <a:pt x="6350" y="43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04612" y="3395986"/>
            <a:ext cx="1782643" cy="106450"/>
          </a:xfrm>
          <a:custGeom>
            <a:avLst/>
            <a:gdLst>
              <a:gd name="connsiteX0" fmla="*/ 0 w 1782643"/>
              <a:gd name="connsiteY0" fmla="*/ 53225 h 106450"/>
              <a:gd name="connsiteX1" fmla="*/ 891447 w 1782643"/>
              <a:gd name="connsiteY1" fmla="*/ 0 h 106450"/>
              <a:gd name="connsiteX2" fmla="*/ 1782643 w 1782643"/>
              <a:gd name="connsiteY2" fmla="*/ 53225 h 106450"/>
              <a:gd name="connsiteX3" fmla="*/ 891447 w 1782643"/>
              <a:gd name="connsiteY3" fmla="*/ 106450 h 106450"/>
              <a:gd name="connsiteX4" fmla="*/ 0 w 1782643"/>
              <a:gd name="connsiteY4" fmla="*/ 53225 h 106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2643" h="106450">
                <a:moveTo>
                  <a:pt x="0" y="53225"/>
                </a:moveTo>
                <a:cubicBezTo>
                  <a:pt x="0" y="23833"/>
                  <a:pt x="399189" y="0"/>
                  <a:pt x="891447" y="0"/>
                </a:cubicBezTo>
                <a:cubicBezTo>
                  <a:pt x="1383705" y="0"/>
                  <a:pt x="1782643" y="23833"/>
                  <a:pt x="1782643" y="53225"/>
                </a:cubicBezTo>
                <a:cubicBezTo>
                  <a:pt x="1782643" y="82616"/>
                  <a:pt x="1383705" y="106450"/>
                  <a:pt x="891447" y="106450"/>
                </a:cubicBezTo>
                <a:cubicBezTo>
                  <a:pt x="399189" y="106450"/>
                  <a:pt x="0" y="82616"/>
                  <a:pt x="0" y="5322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198262" y="3389636"/>
            <a:ext cx="1795343" cy="119150"/>
          </a:xfrm>
          <a:custGeom>
            <a:avLst/>
            <a:gdLst>
              <a:gd name="connsiteX0" fmla="*/ 6350 w 1795343"/>
              <a:gd name="connsiteY0" fmla="*/ 59575 h 119150"/>
              <a:gd name="connsiteX1" fmla="*/ 897797 w 1795343"/>
              <a:gd name="connsiteY1" fmla="*/ 6350 h 119150"/>
              <a:gd name="connsiteX2" fmla="*/ 1788993 w 1795343"/>
              <a:gd name="connsiteY2" fmla="*/ 59575 h 119150"/>
              <a:gd name="connsiteX3" fmla="*/ 897797 w 1795343"/>
              <a:gd name="connsiteY3" fmla="*/ 112800 h 119150"/>
              <a:gd name="connsiteX4" fmla="*/ 6350 w 1795343"/>
              <a:gd name="connsiteY4" fmla="*/ 59575 h 119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5343" h="119150">
                <a:moveTo>
                  <a:pt x="6350" y="59575"/>
                </a:moveTo>
                <a:cubicBezTo>
                  <a:pt x="6350" y="30183"/>
                  <a:pt x="405539" y="6350"/>
                  <a:pt x="897797" y="6350"/>
                </a:cubicBezTo>
                <a:cubicBezTo>
                  <a:pt x="1390055" y="6350"/>
                  <a:pt x="1788993" y="30183"/>
                  <a:pt x="1788993" y="59575"/>
                </a:cubicBezTo>
                <a:cubicBezTo>
                  <a:pt x="1788993" y="88966"/>
                  <a:pt x="1390055" y="112800"/>
                  <a:pt x="897797" y="112800"/>
                </a:cubicBezTo>
                <a:cubicBezTo>
                  <a:pt x="405539" y="112800"/>
                  <a:pt x="6350" y="88966"/>
                  <a:pt x="6350" y="59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15257" y="2446697"/>
            <a:ext cx="1111266" cy="771888"/>
          </a:xfrm>
          <a:custGeom>
            <a:avLst/>
            <a:gdLst>
              <a:gd name="connsiteX0" fmla="*/ 1111265 w 1111266"/>
              <a:gd name="connsiteY0" fmla="*/ 771888 h 771888"/>
              <a:gd name="connsiteX1" fmla="*/ 762711 w 1111266"/>
              <a:gd name="connsiteY1" fmla="*/ 720390 h 771888"/>
              <a:gd name="connsiteX2" fmla="*/ 804390 w 1111266"/>
              <a:gd name="connsiteY2" fmla="*/ 658152 h 771888"/>
              <a:gd name="connsiteX3" fmla="*/ 0 w 1111266"/>
              <a:gd name="connsiteY3" fmla="*/ 124425 h 771888"/>
              <a:gd name="connsiteX4" fmla="*/ 83359 w 1111266"/>
              <a:gd name="connsiteY4" fmla="*/ 0 h 771888"/>
              <a:gd name="connsiteX5" fmla="*/ 887724 w 1111266"/>
              <a:gd name="connsiteY5" fmla="*/ 533727 h 771888"/>
              <a:gd name="connsiteX6" fmla="*/ 929404 w 1111266"/>
              <a:gd name="connsiteY6" fmla="*/ 471514 h 771888"/>
              <a:gd name="connsiteX7" fmla="*/ 1111265 w 1111266"/>
              <a:gd name="connsiteY7" fmla="*/ 771888 h 771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11266" h="771888">
                <a:moveTo>
                  <a:pt x="1111265" y="771888"/>
                </a:moveTo>
                <a:lnTo>
                  <a:pt x="762711" y="720390"/>
                </a:lnTo>
                <a:lnTo>
                  <a:pt x="804390" y="658152"/>
                </a:lnTo>
                <a:lnTo>
                  <a:pt x="0" y="124425"/>
                </a:lnTo>
                <a:lnTo>
                  <a:pt x="83359" y="0"/>
                </a:lnTo>
                <a:lnTo>
                  <a:pt x="887724" y="533727"/>
                </a:lnTo>
                <a:lnTo>
                  <a:pt x="929404" y="471514"/>
                </a:lnTo>
                <a:lnTo>
                  <a:pt x="1111265" y="7718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08907" y="2440347"/>
            <a:ext cx="1123966" cy="784588"/>
          </a:xfrm>
          <a:custGeom>
            <a:avLst/>
            <a:gdLst>
              <a:gd name="connsiteX0" fmla="*/ 1117615 w 1123966"/>
              <a:gd name="connsiteY0" fmla="*/ 778238 h 784588"/>
              <a:gd name="connsiteX1" fmla="*/ 769061 w 1123966"/>
              <a:gd name="connsiteY1" fmla="*/ 726740 h 784588"/>
              <a:gd name="connsiteX2" fmla="*/ 810740 w 1123966"/>
              <a:gd name="connsiteY2" fmla="*/ 664502 h 784588"/>
              <a:gd name="connsiteX3" fmla="*/ 6350 w 1123966"/>
              <a:gd name="connsiteY3" fmla="*/ 130775 h 784588"/>
              <a:gd name="connsiteX4" fmla="*/ 89709 w 1123966"/>
              <a:gd name="connsiteY4" fmla="*/ 6350 h 784588"/>
              <a:gd name="connsiteX5" fmla="*/ 894074 w 1123966"/>
              <a:gd name="connsiteY5" fmla="*/ 540077 h 784588"/>
              <a:gd name="connsiteX6" fmla="*/ 935754 w 1123966"/>
              <a:gd name="connsiteY6" fmla="*/ 477864 h 784588"/>
              <a:gd name="connsiteX7" fmla="*/ 1117615 w 1123966"/>
              <a:gd name="connsiteY7" fmla="*/ 778238 h 78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23966" h="784588">
                <a:moveTo>
                  <a:pt x="1117615" y="778238"/>
                </a:moveTo>
                <a:lnTo>
                  <a:pt x="769061" y="726740"/>
                </a:lnTo>
                <a:lnTo>
                  <a:pt x="810740" y="664502"/>
                </a:lnTo>
                <a:lnTo>
                  <a:pt x="6350" y="130775"/>
                </a:lnTo>
                <a:lnTo>
                  <a:pt x="89709" y="6350"/>
                </a:lnTo>
                <a:lnTo>
                  <a:pt x="894074" y="540077"/>
                </a:lnTo>
                <a:lnTo>
                  <a:pt x="935754" y="477864"/>
                </a:lnTo>
                <a:lnTo>
                  <a:pt x="1117615" y="7782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204612" y="1799235"/>
            <a:ext cx="1782542" cy="532250"/>
          </a:xfrm>
          <a:custGeom>
            <a:avLst/>
            <a:gdLst>
              <a:gd name="connsiteX0" fmla="*/ 0 w 1782542"/>
              <a:gd name="connsiteY0" fmla="*/ 532250 h 532250"/>
              <a:gd name="connsiteX1" fmla="*/ 1782542 w 1782542"/>
              <a:gd name="connsiteY1" fmla="*/ 532250 h 532250"/>
              <a:gd name="connsiteX2" fmla="*/ 1782542 w 1782542"/>
              <a:gd name="connsiteY2" fmla="*/ 0 h 532250"/>
              <a:gd name="connsiteX3" fmla="*/ 0 w 1782542"/>
              <a:gd name="connsiteY3" fmla="*/ 0 h 532250"/>
              <a:gd name="connsiteX4" fmla="*/ 0 w 1782542"/>
              <a:gd name="connsiteY4" fmla="*/ 532250 h 532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2542" h="532250">
                <a:moveTo>
                  <a:pt x="0" y="532250"/>
                </a:moveTo>
                <a:lnTo>
                  <a:pt x="1782542" y="532250"/>
                </a:lnTo>
                <a:lnTo>
                  <a:pt x="1782542" y="0"/>
                </a:lnTo>
                <a:lnTo>
                  <a:pt x="0" y="0"/>
                </a:lnTo>
                <a:lnTo>
                  <a:pt x="0" y="5322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98262" y="1792885"/>
            <a:ext cx="1795242" cy="544950"/>
          </a:xfrm>
          <a:custGeom>
            <a:avLst/>
            <a:gdLst>
              <a:gd name="connsiteX0" fmla="*/ 6350 w 1795242"/>
              <a:gd name="connsiteY0" fmla="*/ 538600 h 544950"/>
              <a:gd name="connsiteX1" fmla="*/ 1788892 w 1795242"/>
              <a:gd name="connsiteY1" fmla="*/ 538600 h 544950"/>
              <a:gd name="connsiteX2" fmla="*/ 1788892 w 1795242"/>
              <a:gd name="connsiteY2" fmla="*/ 6350 h 544950"/>
              <a:gd name="connsiteX3" fmla="*/ 6350 w 1795242"/>
              <a:gd name="connsiteY3" fmla="*/ 6350 h 544950"/>
              <a:gd name="connsiteX4" fmla="*/ 6350 w 1795242"/>
              <a:gd name="connsiteY4" fmla="*/ 538600 h 544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5242" h="544950">
                <a:moveTo>
                  <a:pt x="6350" y="538600"/>
                </a:moveTo>
                <a:lnTo>
                  <a:pt x="1788892" y="538600"/>
                </a:lnTo>
                <a:lnTo>
                  <a:pt x="1788892" y="6350"/>
                </a:lnTo>
                <a:lnTo>
                  <a:pt x="6350" y="6350"/>
                </a:lnTo>
                <a:lnTo>
                  <a:pt x="6350" y="5386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878451" y="1799235"/>
            <a:ext cx="1782543" cy="532250"/>
          </a:xfrm>
          <a:custGeom>
            <a:avLst/>
            <a:gdLst>
              <a:gd name="connsiteX0" fmla="*/ 0 w 1782543"/>
              <a:gd name="connsiteY0" fmla="*/ 532250 h 532250"/>
              <a:gd name="connsiteX1" fmla="*/ 1782543 w 1782543"/>
              <a:gd name="connsiteY1" fmla="*/ 532250 h 532250"/>
              <a:gd name="connsiteX2" fmla="*/ 1782543 w 1782543"/>
              <a:gd name="connsiteY2" fmla="*/ 0 h 532250"/>
              <a:gd name="connsiteX3" fmla="*/ 0 w 1782543"/>
              <a:gd name="connsiteY3" fmla="*/ 0 h 532250"/>
              <a:gd name="connsiteX4" fmla="*/ 0 w 1782543"/>
              <a:gd name="connsiteY4" fmla="*/ 532250 h 532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2543" h="532250">
                <a:moveTo>
                  <a:pt x="0" y="532250"/>
                </a:moveTo>
                <a:lnTo>
                  <a:pt x="1782543" y="532250"/>
                </a:lnTo>
                <a:lnTo>
                  <a:pt x="1782543" y="0"/>
                </a:lnTo>
                <a:lnTo>
                  <a:pt x="0" y="0"/>
                </a:lnTo>
                <a:lnTo>
                  <a:pt x="0" y="5322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72101" y="1792885"/>
            <a:ext cx="1795243" cy="544950"/>
          </a:xfrm>
          <a:custGeom>
            <a:avLst/>
            <a:gdLst>
              <a:gd name="connsiteX0" fmla="*/ 6350 w 1795243"/>
              <a:gd name="connsiteY0" fmla="*/ 538600 h 544950"/>
              <a:gd name="connsiteX1" fmla="*/ 1788893 w 1795243"/>
              <a:gd name="connsiteY1" fmla="*/ 538600 h 544950"/>
              <a:gd name="connsiteX2" fmla="*/ 1788893 w 1795243"/>
              <a:gd name="connsiteY2" fmla="*/ 6350 h 544950"/>
              <a:gd name="connsiteX3" fmla="*/ 6350 w 1795243"/>
              <a:gd name="connsiteY3" fmla="*/ 6350 h 544950"/>
              <a:gd name="connsiteX4" fmla="*/ 6350 w 1795243"/>
              <a:gd name="connsiteY4" fmla="*/ 538600 h 544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5243" h="544950">
                <a:moveTo>
                  <a:pt x="6350" y="538600"/>
                </a:moveTo>
                <a:lnTo>
                  <a:pt x="1788893" y="538600"/>
                </a:lnTo>
                <a:lnTo>
                  <a:pt x="1788893" y="6350"/>
                </a:lnTo>
                <a:lnTo>
                  <a:pt x="6350" y="6350"/>
                </a:lnTo>
                <a:lnTo>
                  <a:pt x="6350" y="5386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45640" y="2508910"/>
            <a:ext cx="300587" cy="709675"/>
          </a:xfrm>
          <a:custGeom>
            <a:avLst/>
            <a:gdLst>
              <a:gd name="connsiteX0" fmla="*/ 150419 w 300587"/>
              <a:gd name="connsiteY0" fmla="*/ 0 h 709675"/>
              <a:gd name="connsiteX1" fmla="*/ 300587 w 300587"/>
              <a:gd name="connsiteY1" fmla="*/ 317172 h 709675"/>
              <a:gd name="connsiteX2" fmla="*/ 225377 w 300587"/>
              <a:gd name="connsiteY2" fmla="*/ 317172 h 709675"/>
              <a:gd name="connsiteX3" fmla="*/ 225377 w 300587"/>
              <a:gd name="connsiteY3" fmla="*/ 709675 h 709675"/>
              <a:gd name="connsiteX4" fmla="*/ 75209 w 300587"/>
              <a:gd name="connsiteY4" fmla="*/ 709675 h 709675"/>
              <a:gd name="connsiteX5" fmla="*/ 75209 w 300587"/>
              <a:gd name="connsiteY5" fmla="*/ 317172 h 709675"/>
              <a:gd name="connsiteX6" fmla="*/ 0 w 300587"/>
              <a:gd name="connsiteY6" fmla="*/ 317172 h 709675"/>
              <a:gd name="connsiteX7" fmla="*/ 150419 w 300587"/>
              <a:gd name="connsiteY7" fmla="*/ 0 h 709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0587" h="709675">
                <a:moveTo>
                  <a:pt x="150419" y="0"/>
                </a:moveTo>
                <a:lnTo>
                  <a:pt x="300587" y="317172"/>
                </a:lnTo>
                <a:lnTo>
                  <a:pt x="225377" y="317172"/>
                </a:lnTo>
                <a:lnTo>
                  <a:pt x="225377" y="709675"/>
                </a:lnTo>
                <a:lnTo>
                  <a:pt x="75209" y="709675"/>
                </a:lnTo>
                <a:lnTo>
                  <a:pt x="75209" y="317172"/>
                </a:lnTo>
                <a:lnTo>
                  <a:pt x="0" y="317172"/>
                </a:lnTo>
                <a:lnTo>
                  <a:pt x="150419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39290" y="2502560"/>
            <a:ext cx="313287" cy="722375"/>
          </a:xfrm>
          <a:custGeom>
            <a:avLst/>
            <a:gdLst>
              <a:gd name="connsiteX0" fmla="*/ 156769 w 313287"/>
              <a:gd name="connsiteY0" fmla="*/ 6350 h 722375"/>
              <a:gd name="connsiteX1" fmla="*/ 306937 w 313287"/>
              <a:gd name="connsiteY1" fmla="*/ 323522 h 722375"/>
              <a:gd name="connsiteX2" fmla="*/ 231727 w 313287"/>
              <a:gd name="connsiteY2" fmla="*/ 323522 h 722375"/>
              <a:gd name="connsiteX3" fmla="*/ 231727 w 313287"/>
              <a:gd name="connsiteY3" fmla="*/ 716025 h 722375"/>
              <a:gd name="connsiteX4" fmla="*/ 81559 w 313287"/>
              <a:gd name="connsiteY4" fmla="*/ 716025 h 722375"/>
              <a:gd name="connsiteX5" fmla="*/ 81559 w 313287"/>
              <a:gd name="connsiteY5" fmla="*/ 323522 h 722375"/>
              <a:gd name="connsiteX6" fmla="*/ 6350 w 313287"/>
              <a:gd name="connsiteY6" fmla="*/ 323522 h 722375"/>
              <a:gd name="connsiteX7" fmla="*/ 156769 w 313287"/>
              <a:gd name="connsiteY7" fmla="*/ 6350 h 722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3287" h="722375">
                <a:moveTo>
                  <a:pt x="156769" y="6350"/>
                </a:moveTo>
                <a:lnTo>
                  <a:pt x="306937" y="323522"/>
                </a:lnTo>
                <a:lnTo>
                  <a:pt x="231727" y="323522"/>
                </a:lnTo>
                <a:lnTo>
                  <a:pt x="231727" y="716025"/>
                </a:lnTo>
                <a:lnTo>
                  <a:pt x="81559" y="716025"/>
                </a:lnTo>
                <a:lnTo>
                  <a:pt x="81559" y="323522"/>
                </a:lnTo>
                <a:lnTo>
                  <a:pt x="6350" y="323522"/>
                </a:lnTo>
                <a:lnTo>
                  <a:pt x="15676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23840" y="2508910"/>
            <a:ext cx="1111291" cy="771888"/>
          </a:xfrm>
          <a:custGeom>
            <a:avLst/>
            <a:gdLst>
              <a:gd name="connsiteX0" fmla="*/ 1111291 w 1111291"/>
              <a:gd name="connsiteY0" fmla="*/ 0 h 771888"/>
              <a:gd name="connsiteX1" fmla="*/ 929430 w 1111291"/>
              <a:gd name="connsiteY1" fmla="*/ 300373 h 771888"/>
              <a:gd name="connsiteX2" fmla="*/ 887674 w 1111291"/>
              <a:gd name="connsiteY2" fmla="*/ 238160 h 771888"/>
              <a:gd name="connsiteX3" fmla="*/ 83259 w 1111291"/>
              <a:gd name="connsiteY3" fmla="*/ 771888 h 771888"/>
              <a:gd name="connsiteX4" fmla="*/ 0 w 1111291"/>
              <a:gd name="connsiteY4" fmla="*/ 647437 h 771888"/>
              <a:gd name="connsiteX5" fmla="*/ 804416 w 1111291"/>
              <a:gd name="connsiteY5" fmla="*/ 113710 h 771888"/>
              <a:gd name="connsiteX6" fmla="*/ 762660 w 1111291"/>
              <a:gd name="connsiteY6" fmla="*/ 51497 h 771888"/>
              <a:gd name="connsiteX7" fmla="*/ 1111291 w 1111291"/>
              <a:gd name="connsiteY7" fmla="*/ 0 h 771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11291" h="771888">
                <a:moveTo>
                  <a:pt x="1111291" y="0"/>
                </a:moveTo>
                <a:lnTo>
                  <a:pt x="929430" y="300373"/>
                </a:lnTo>
                <a:lnTo>
                  <a:pt x="887674" y="238160"/>
                </a:lnTo>
                <a:lnTo>
                  <a:pt x="83259" y="771888"/>
                </a:lnTo>
                <a:lnTo>
                  <a:pt x="0" y="647437"/>
                </a:lnTo>
                <a:lnTo>
                  <a:pt x="804416" y="113710"/>
                </a:lnTo>
                <a:lnTo>
                  <a:pt x="762660" y="51497"/>
                </a:lnTo>
                <a:lnTo>
                  <a:pt x="1111291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17490" y="2502560"/>
            <a:ext cx="1123991" cy="784588"/>
          </a:xfrm>
          <a:custGeom>
            <a:avLst/>
            <a:gdLst>
              <a:gd name="connsiteX0" fmla="*/ 1117641 w 1123991"/>
              <a:gd name="connsiteY0" fmla="*/ 6350 h 784588"/>
              <a:gd name="connsiteX1" fmla="*/ 935780 w 1123991"/>
              <a:gd name="connsiteY1" fmla="*/ 306723 h 784588"/>
              <a:gd name="connsiteX2" fmla="*/ 894024 w 1123991"/>
              <a:gd name="connsiteY2" fmla="*/ 244510 h 784588"/>
              <a:gd name="connsiteX3" fmla="*/ 89609 w 1123991"/>
              <a:gd name="connsiteY3" fmla="*/ 778238 h 784588"/>
              <a:gd name="connsiteX4" fmla="*/ 6350 w 1123991"/>
              <a:gd name="connsiteY4" fmla="*/ 653787 h 784588"/>
              <a:gd name="connsiteX5" fmla="*/ 810766 w 1123991"/>
              <a:gd name="connsiteY5" fmla="*/ 120060 h 784588"/>
              <a:gd name="connsiteX6" fmla="*/ 769010 w 1123991"/>
              <a:gd name="connsiteY6" fmla="*/ 57847 h 784588"/>
              <a:gd name="connsiteX7" fmla="*/ 1117641 w 1123991"/>
              <a:gd name="connsiteY7" fmla="*/ 6350 h 78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23991" h="784588">
                <a:moveTo>
                  <a:pt x="1117641" y="6350"/>
                </a:moveTo>
                <a:lnTo>
                  <a:pt x="935780" y="306723"/>
                </a:lnTo>
                <a:lnTo>
                  <a:pt x="894024" y="244510"/>
                </a:lnTo>
                <a:lnTo>
                  <a:pt x="89609" y="778238"/>
                </a:lnTo>
                <a:lnTo>
                  <a:pt x="6350" y="653787"/>
                </a:lnTo>
                <a:lnTo>
                  <a:pt x="810766" y="120060"/>
                </a:lnTo>
                <a:lnTo>
                  <a:pt x="769010" y="57847"/>
                </a:lnTo>
                <a:lnTo>
                  <a:pt x="111764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74419" y="5820155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94232" y="4626864"/>
            <a:ext cx="751332" cy="585216"/>
          </a:xfrm>
          <a:custGeom>
            <a:avLst/>
            <a:gdLst>
              <a:gd name="connsiteX0" fmla="*/ 0 w 751332"/>
              <a:gd name="connsiteY0" fmla="*/ 585215 h 585216"/>
              <a:gd name="connsiteX1" fmla="*/ 146303 w 751332"/>
              <a:gd name="connsiteY1" fmla="*/ 0 h 585216"/>
              <a:gd name="connsiteX2" fmla="*/ 751332 w 751332"/>
              <a:gd name="connsiteY2" fmla="*/ 0 h 585216"/>
              <a:gd name="connsiteX3" fmla="*/ 605027 w 751332"/>
              <a:gd name="connsiteY3" fmla="*/ 585215 h 585216"/>
              <a:gd name="connsiteX4" fmla="*/ 0 w 751332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5"/>
                </a:moveTo>
                <a:lnTo>
                  <a:pt x="146303" y="0"/>
                </a:lnTo>
                <a:lnTo>
                  <a:pt x="751332" y="0"/>
                </a:lnTo>
                <a:lnTo>
                  <a:pt x="605027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16000" y="4546600"/>
            <a:ext cx="901700" cy="736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740400"/>
            <a:ext cx="914400" cy="736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5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048000" y="1917700"/>
            <a:ext cx="927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65100" algn="l"/>
              </a:tabLst>
            </a:pPr>
            <a:r>
              <a:rPr lang="en-US" altLang="zh-CN" sz="202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r>
              <a:rPr lang="en-US" altLang="zh-CN" sz="20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0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写数据</a:t>
            </a:r>
            <a:endParaRPr lang="en-US" altLang="zh-CN" sz="20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565900" y="27305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影响</a:t>
            </a:r>
            <a:endParaRPr lang="en-US" altLang="zh-CN" sz="20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5727700" y="1917700"/>
            <a:ext cx="736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2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r>
              <a:rPr lang="en-US" altLang="zh-CN" sz="20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0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8407400" y="1917700"/>
            <a:ext cx="736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2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r>
              <a:rPr lang="en-US" altLang="zh-CN" sz="20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20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197100" y="3009900"/>
            <a:ext cx="8785225" cy="37903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dirty="0" smtClean="0"/>
              <a:t>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dirty="0" smtClean="0"/>
              <a:t>	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dirty="0" smtClean="0"/>
              <a:t>				</a:t>
            </a:r>
            <a:r>
              <a:rPr lang="en-US" altLang="zh-CN" sz="202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公共数据</a:t>
            </a:r>
            <a:r>
              <a:rPr lang="en-US" altLang="zh-CN" sz="20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zh-CN" sz="20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6-7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一个外在相依性示例</a:t>
            </a:r>
            <a:endParaRPr lang="en-US" altLang="zh-CN" sz="159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6-7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给出了一个外在相依性示例，模块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公用数据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。当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后，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也会受到影响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于相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依性在集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中的重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要作用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，在集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前应对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行分析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取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的关联和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依赖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常见的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相依性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括关联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、聚集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、消息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、调用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局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38100" algn="l"/>
                <a:tab pos="2209800" algn="l"/>
                <a:tab pos="2654300" algn="l"/>
                <a:tab pos="32512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变量与公共数据等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5524500"/>
            <a:ext cx="772667" cy="367284"/>
          </a:xfrm>
          <a:custGeom>
            <a:avLst/>
            <a:gdLst>
              <a:gd name="connsiteX0" fmla="*/ 772667 w 772667"/>
              <a:gd name="connsiteY0" fmla="*/ 275463 h 367284"/>
              <a:gd name="connsiteX1" fmla="*/ 183641 w 772667"/>
              <a:gd name="connsiteY1" fmla="*/ 275463 h 367284"/>
              <a:gd name="connsiteX2" fmla="*/ 183641 w 772667"/>
              <a:gd name="connsiteY2" fmla="*/ 367284 h 367284"/>
              <a:gd name="connsiteX3" fmla="*/ 0 w 772667"/>
              <a:gd name="connsiteY3" fmla="*/ 183641 h 367284"/>
              <a:gd name="connsiteX4" fmla="*/ 183641 w 772667"/>
              <a:gd name="connsiteY4" fmla="*/ 0 h 367284"/>
              <a:gd name="connsiteX5" fmla="*/ 183641 w 772667"/>
              <a:gd name="connsiteY5" fmla="*/ 91821 h 367284"/>
              <a:gd name="connsiteX6" fmla="*/ 772667 w 772667"/>
              <a:gd name="connsiteY6" fmla="*/ 91821 h 367284"/>
              <a:gd name="connsiteX7" fmla="*/ 772667 w 772667"/>
              <a:gd name="connsiteY7" fmla="*/ 27546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7284">
                <a:moveTo>
                  <a:pt x="772667" y="275463"/>
                </a:moveTo>
                <a:lnTo>
                  <a:pt x="183641" y="275463"/>
                </a:lnTo>
                <a:lnTo>
                  <a:pt x="183641" y="367284"/>
                </a:lnTo>
                <a:lnTo>
                  <a:pt x="0" y="183641"/>
                </a:lnTo>
                <a:lnTo>
                  <a:pt x="183641" y="0"/>
                </a:lnTo>
                <a:lnTo>
                  <a:pt x="183641" y="91821"/>
                </a:lnTo>
                <a:lnTo>
                  <a:pt x="772667" y="91821"/>
                </a:lnTo>
                <a:lnTo>
                  <a:pt x="772667" y="27546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415594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74419" y="2397251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324100"/>
            <a:ext cx="9144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076700"/>
            <a:ext cx="9144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09800" y="2298700"/>
            <a:ext cx="88265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存在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次性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增量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式集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方法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于增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量式集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又存在自顶向下、自底向上、三明治式等多种集成方法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09800" y="3975100"/>
            <a:ext cx="88265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应根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该项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际情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况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象的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同时结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项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目的工程环境，合理地选择集成测试策略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80631" y="1104057"/>
            <a:ext cx="624632" cy="622979"/>
          </a:xfrm>
          <a:custGeom>
            <a:avLst/>
            <a:gdLst>
              <a:gd name="connsiteX0" fmla="*/ 0 w 624632"/>
              <a:gd name="connsiteY0" fmla="*/ 622979 h 622979"/>
              <a:gd name="connsiteX1" fmla="*/ 624632 w 624632"/>
              <a:gd name="connsiteY1" fmla="*/ 622979 h 622979"/>
              <a:gd name="connsiteX2" fmla="*/ 624632 w 624632"/>
              <a:gd name="connsiteY2" fmla="*/ 0 h 622979"/>
              <a:gd name="connsiteX3" fmla="*/ 0 w 624632"/>
              <a:gd name="connsiteY3" fmla="*/ 0 h 622979"/>
              <a:gd name="connsiteX4" fmla="*/ 0 w 624632"/>
              <a:gd name="connsiteY4" fmla="*/ 622979 h 62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632" h="622979">
                <a:moveTo>
                  <a:pt x="0" y="622979"/>
                </a:moveTo>
                <a:lnTo>
                  <a:pt x="624632" y="622979"/>
                </a:lnTo>
                <a:lnTo>
                  <a:pt x="624632" y="0"/>
                </a:lnTo>
                <a:lnTo>
                  <a:pt x="0" y="0"/>
                </a:lnTo>
                <a:lnTo>
                  <a:pt x="0" y="6229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73296" y="1096721"/>
            <a:ext cx="639303" cy="637650"/>
          </a:xfrm>
          <a:custGeom>
            <a:avLst/>
            <a:gdLst>
              <a:gd name="connsiteX0" fmla="*/ 7335 w 639303"/>
              <a:gd name="connsiteY0" fmla="*/ 630315 h 637650"/>
              <a:gd name="connsiteX1" fmla="*/ 631968 w 639303"/>
              <a:gd name="connsiteY1" fmla="*/ 630315 h 637650"/>
              <a:gd name="connsiteX2" fmla="*/ 631967 w 639303"/>
              <a:gd name="connsiteY2" fmla="*/ 7335 h 637650"/>
              <a:gd name="connsiteX3" fmla="*/ 7335 w 639303"/>
              <a:gd name="connsiteY3" fmla="*/ 7335 h 637650"/>
              <a:gd name="connsiteX4" fmla="*/ 7335 w 639303"/>
              <a:gd name="connsiteY4" fmla="*/ 630315 h 63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03" h="637650">
                <a:moveTo>
                  <a:pt x="7335" y="630315"/>
                </a:moveTo>
                <a:lnTo>
                  <a:pt x="631968" y="630315"/>
                </a:lnTo>
                <a:lnTo>
                  <a:pt x="631967" y="7335"/>
                </a:lnTo>
                <a:lnTo>
                  <a:pt x="7335" y="7335"/>
                </a:lnTo>
                <a:lnTo>
                  <a:pt x="7335" y="6303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806761" y="2142347"/>
            <a:ext cx="624632" cy="622979"/>
          </a:xfrm>
          <a:custGeom>
            <a:avLst/>
            <a:gdLst>
              <a:gd name="connsiteX0" fmla="*/ 0 w 624632"/>
              <a:gd name="connsiteY0" fmla="*/ 622979 h 622979"/>
              <a:gd name="connsiteX1" fmla="*/ 624632 w 624632"/>
              <a:gd name="connsiteY1" fmla="*/ 622979 h 622979"/>
              <a:gd name="connsiteX2" fmla="*/ 624632 w 624632"/>
              <a:gd name="connsiteY2" fmla="*/ 0 h 622979"/>
              <a:gd name="connsiteX3" fmla="*/ 0 w 624632"/>
              <a:gd name="connsiteY3" fmla="*/ 0 h 622979"/>
              <a:gd name="connsiteX4" fmla="*/ 0 w 624632"/>
              <a:gd name="connsiteY4" fmla="*/ 622979 h 62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632" h="622979">
                <a:moveTo>
                  <a:pt x="0" y="622979"/>
                </a:moveTo>
                <a:lnTo>
                  <a:pt x="624632" y="622979"/>
                </a:lnTo>
                <a:lnTo>
                  <a:pt x="624632" y="0"/>
                </a:lnTo>
                <a:lnTo>
                  <a:pt x="0" y="0"/>
                </a:lnTo>
                <a:lnTo>
                  <a:pt x="0" y="6229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99425" y="2135011"/>
            <a:ext cx="639303" cy="637650"/>
          </a:xfrm>
          <a:custGeom>
            <a:avLst/>
            <a:gdLst>
              <a:gd name="connsiteX0" fmla="*/ 7335 w 639303"/>
              <a:gd name="connsiteY0" fmla="*/ 630315 h 637650"/>
              <a:gd name="connsiteX1" fmla="*/ 631968 w 639303"/>
              <a:gd name="connsiteY1" fmla="*/ 630315 h 637650"/>
              <a:gd name="connsiteX2" fmla="*/ 631968 w 639303"/>
              <a:gd name="connsiteY2" fmla="*/ 7335 h 637650"/>
              <a:gd name="connsiteX3" fmla="*/ 7335 w 639303"/>
              <a:gd name="connsiteY3" fmla="*/ 7335 h 637650"/>
              <a:gd name="connsiteX4" fmla="*/ 7335 w 639303"/>
              <a:gd name="connsiteY4" fmla="*/ 630315 h 63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03" h="637650">
                <a:moveTo>
                  <a:pt x="7335" y="630315"/>
                </a:moveTo>
                <a:lnTo>
                  <a:pt x="631968" y="630315"/>
                </a:lnTo>
                <a:lnTo>
                  <a:pt x="631968" y="7335"/>
                </a:lnTo>
                <a:lnTo>
                  <a:pt x="7335" y="7335"/>
                </a:lnTo>
                <a:lnTo>
                  <a:pt x="7335" y="6303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80631" y="2557657"/>
            <a:ext cx="624632" cy="622979"/>
          </a:xfrm>
          <a:custGeom>
            <a:avLst/>
            <a:gdLst>
              <a:gd name="connsiteX0" fmla="*/ 0 w 624632"/>
              <a:gd name="connsiteY0" fmla="*/ 622979 h 622979"/>
              <a:gd name="connsiteX1" fmla="*/ 624632 w 624632"/>
              <a:gd name="connsiteY1" fmla="*/ 622979 h 622979"/>
              <a:gd name="connsiteX2" fmla="*/ 624632 w 624632"/>
              <a:gd name="connsiteY2" fmla="*/ 0 h 622979"/>
              <a:gd name="connsiteX3" fmla="*/ 0 w 624632"/>
              <a:gd name="connsiteY3" fmla="*/ 0 h 622979"/>
              <a:gd name="connsiteX4" fmla="*/ 0 w 624632"/>
              <a:gd name="connsiteY4" fmla="*/ 622979 h 62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632" h="622979">
                <a:moveTo>
                  <a:pt x="0" y="622979"/>
                </a:moveTo>
                <a:lnTo>
                  <a:pt x="624632" y="622979"/>
                </a:lnTo>
                <a:lnTo>
                  <a:pt x="624632" y="0"/>
                </a:lnTo>
                <a:lnTo>
                  <a:pt x="0" y="0"/>
                </a:lnTo>
                <a:lnTo>
                  <a:pt x="0" y="6229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73296" y="2550321"/>
            <a:ext cx="639303" cy="637650"/>
          </a:xfrm>
          <a:custGeom>
            <a:avLst/>
            <a:gdLst>
              <a:gd name="connsiteX0" fmla="*/ 7335 w 639303"/>
              <a:gd name="connsiteY0" fmla="*/ 630315 h 637650"/>
              <a:gd name="connsiteX1" fmla="*/ 631968 w 639303"/>
              <a:gd name="connsiteY1" fmla="*/ 630315 h 637650"/>
              <a:gd name="connsiteX2" fmla="*/ 631968 w 639303"/>
              <a:gd name="connsiteY2" fmla="*/ 7335 h 637650"/>
              <a:gd name="connsiteX3" fmla="*/ 7335 w 639303"/>
              <a:gd name="connsiteY3" fmla="*/ 7335 h 637650"/>
              <a:gd name="connsiteX4" fmla="*/ 7335 w 639303"/>
              <a:gd name="connsiteY4" fmla="*/ 630315 h 63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03" h="637650">
                <a:moveTo>
                  <a:pt x="7335" y="630315"/>
                </a:moveTo>
                <a:lnTo>
                  <a:pt x="631968" y="630315"/>
                </a:lnTo>
                <a:lnTo>
                  <a:pt x="631968" y="7335"/>
                </a:lnTo>
                <a:lnTo>
                  <a:pt x="7335" y="7335"/>
                </a:lnTo>
                <a:lnTo>
                  <a:pt x="7335" y="6303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762631" y="2142347"/>
            <a:ext cx="624632" cy="622979"/>
          </a:xfrm>
          <a:custGeom>
            <a:avLst/>
            <a:gdLst>
              <a:gd name="connsiteX0" fmla="*/ 0 w 624632"/>
              <a:gd name="connsiteY0" fmla="*/ 622979 h 622979"/>
              <a:gd name="connsiteX1" fmla="*/ 624632 w 624632"/>
              <a:gd name="connsiteY1" fmla="*/ 622979 h 622979"/>
              <a:gd name="connsiteX2" fmla="*/ 624632 w 624632"/>
              <a:gd name="connsiteY2" fmla="*/ 0 h 622979"/>
              <a:gd name="connsiteX3" fmla="*/ 0 w 624632"/>
              <a:gd name="connsiteY3" fmla="*/ 0 h 622979"/>
              <a:gd name="connsiteX4" fmla="*/ 0 w 624632"/>
              <a:gd name="connsiteY4" fmla="*/ 622979 h 62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632" h="622979">
                <a:moveTo>
                  <a:pt x="0" y="622979"/>
                </a:moveTo>
                <a:lnTo>
                  <a:pt x="624632" y="622979"/>
                </a:lnTo>
                <a:lnTo>
                  <a:pt x="624632" y="0"/>
                </a:lnTo>
                <a:lnTo>
                  <a:pt x="0" y="0"/>
                </a:lnTo>
                <a:lnTo>
                  <a:pt x="0" y="6229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755296" y="2135011"/>
            <a:ext cx="639303" cy="637650"/>
          </a:xfrm>
          <a:custGeom>
            <a:avLst/>
            <a:gdLst>
              <a:gd name="connsiteX0" fmla="*/ 7335 w 639303"/>
              <a:gd name="connsiteY0" fmla="*/ 630315 h 637650"/>
              <a:gd name="connsiteX1" fmla="*/ 631967 w 639303"/>
              <a:gd name="connsiteY1" fmla="*/ 630315 h 637650"/>
              <a:gd name="connsiteX2" fmla="*/ 631967 w 639303"/>
              <a:gd name="connsiteY2" fmla="*/ 7335 h 637650"/>
              <a:gd name="connsiteX3" fmla="*/ 7335 w 639303"/>
              <a:gd name="connsiteY3" fmla="*/ 7335 h 637650"/>
              <a:gd name="connsiteX4" fmla="*/ 7335 w 639303"/>
              <a:gd name="connsiteY4" fmla="*/ 630315 h 63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03" h="637650">
                <a:moveTo>
                  <a:pt x="7335" y="630315"/>
                </a:moveTo>
                <a:lnTo>
                  <a:pt x="631967" y="630315"/>
                </a:lnTo>
                <a:lnTo>
                  <a:pt x="631967" y="7335"/>
                </a:lnTo>
                <a:lnTo>
                  <a:pt x="7335" y="7335"/>
                </a:lnTo>
                <a:lnTo>
                  <a:pt x="7335" y="6303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806761" y="3180631"/>
            <a:ext cx="624632" cy="622979"/>
          </a:xfrm>
          <a:custGeom>
            <a:avLst/>
            <a:gdLst>
              <a:gd name="connsiteX0" fmla="*/ 0 w 624632"/>
              <a:gd name="connsiteY0" fmla="*/ 622979 h 622979"/>
              <a:gd name="connsiteX1" fmla="*/ 624632 w 624632"/>
              <a:gd name="connsiteY1" fmla="*/ 622979 h 622979"/>
              <a:gd name="connsiteX2" fmla="*/ 624632 w 624632"/>
              <a:gd name="connsiteY2" fmla="*/ 0 h 622979"/>
              <a:gd name="connsiteX3" fmla="*/ 0 w 624632"/>
              <a:gd name="connsiteY3" fmla="*/ 0 h 622979"/>
              <a:gd name="connsiteX4" fmla="*/ 0 w 624632"/>
              <a:gd name="connsiteY4" fmla="*/ 622979 h 62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632" h="622979">
                <a:moveTo>
                  <a:pt x="0" y="622979"/>
                </a:moveTo>
                <a:lnTo>
                  <a:pt x="624632" y="622979"/>
                </a:lnTo>
                <a:lnTo>
                  <a:pt x="624632" y="0"/>
                </a:lnTo>
                <a:lnTo>
                  <a:pt x="0" y="0"/>
                </a:lnTo>
                <a:lnTo>
                  <a:pt x="0" y="6229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799425" y="3173295"/>
            <a:ext cx="639303" cy="637650"/>
          </a:xfrm>
          <a:custGeom>
            <a:avLst/>
            <a:gdLst>
              <a:gd name="connsiteX0" fmla="*/ 7335 w 639303"/>
              <a:gd name="connsiteY0" fmla="*/ 630315 h 637650"/>
              <a:gd name="connsiteX1" fmla="*/ 631968 w 639303"/>
              <a:gd name="connsiteY1" fmla="*/ 630315 h 637650"/>
              <a:gd name="connsiteX2" fmla="*/ 631968 w 639303"/>
              <a:gd name="connsiteY2" fmla="*/ 7335 h 637650"/>
              <a:gd name="connsiteX3" fmla="*/ 7335 w 639303"/>
              <a:gd name="connsiteY3" fmla="*/ 7335 h 637650"/>
              <a:gd name="connsiteX4" fmla="*/ 7335 w 639303"/>
              <a:gd name="connsiteY4" fmla="*/ 630315 h 63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03" h="637650">
                <a:moveTo>
                  <a:pt x="7335" y="630315"/>
                </a:moveTo>
                <a:lnTo>
                  <a:pt x="631968" y="630315"/>
                </a:lnTo>
                <a:lnTo>
                  <a:pt x="631968" y="7335"/>
                </a:lnTo>
                <a:lnTo>
                  <a:pt x="7335" y="7335"/>
                </a:lnTo>
                <a:lnTo>
                  <a:pt x="7335" y="6303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62631" y="3180631"/>
            <a:ext cx="624633" cy="622979"/>
          </a:xfrm>
          <a:custGeom>
            <a:avLst/>
            <a:gdLst>
              <a:gd name="connsiteX0" fmla="*/ 0 w 624633"/>
              <a:gd name="connsiteY0" fmla="*/ 622979 h 622979"/>
              <a:gd name="connsiteX1" fmla="*/ 624632 w 624633"/>
              <a:gd name="connsiteY1" fmla="*/ 622979 h 622979"/>
              <a:gd name="connsiteX2" fmla="*/ 624632 w 624633"/>
              <a:gd name="connsiteY2" fmla="*/ 0 h 622979"/>
              <a:gd name="connsiteX3" fmla="*/ 0 w 624633"/>
              <a:gd name="connsiteY3" fmla="*/ 0 h 622979"/>
              <a:gd name="connsiteX4" fmla="*/ 0 w 624633"/>
              <a:gd name="connsiteY4" fmla="*/ 622979 h 62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633" h="622979">
                <a:moveTo>
                  <a:pt x="0" y="622979"/>
                </a:moveTo>
                <a:lnTo>
                  <a:pt x="624632" y="622979"/>
                </a:lnTo>
                <a:lnTo>
                  <a:pt x="624632" y="0"/>
                </a:lnTo>
                <a:lnTo>
                  <a:pt x="0" y="0"/>
                </a:lnTo>
                <a:lnTo>
                  <a:pt x="0" y="6229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755296" y="3173295"/>
            <a:ext cx="639304" cy="637650"/>
          </a:xfrm>
          <a:custGeom>
            <a:avLst/>
            <a:gdLst>
              <a:gd name="connsiteX0" fmla="*/ 7335 w 639304"/>
              <a:gd name="connsiteY0" fmla="*/ 630315 h 637650"/>
              <a:gd name="connsiteX1" fmla="*/ 631967 w 639304"/>
              <a:gd name="connsiteY1" fmla="*/ 630315 h 637650"/>
              <a:gd name="connsiteX2" fmla="*/ 631967 w 639304"/>
              <a:gd name="connsiteY2" fmla="*/ 7335 h 637650"/>
              <a:gd name="connsiteX3" fmla="*/ 7335 w 639304"/>
              <a:gd name="connsiteY3" fmla="*/ 7335 h 637650"/>
              <a:gd name="connsiteX4" fmla="*/ 7335 w 639304"/>
              <a:gd name="connsiteY4" fmla="*/ 630315 h 63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04" h="637650">
                <a:moveTo>
                  <a:pt x="7335" y="630315"/>
                </a:moveTo>
                <a:lnTo>
                  <a:pt x="631967" y="630315"/>
                </a:lnTo>
                <a:lnTo>
                  <a:pt x="631967" y="7335"/>
                </a:lnTo>
                <a:lnTo>
                  <a:pt x="7335" y="7335"/>
                </a:lnTo>
                <a:lnTo>
                  <a:pt x="7335" y="6303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297928" y="1719701"/>
            <a:ext cx="1343057" cy="393176"/>
          </a:xfrm>
          <a:custGeom>
            <a:avLst/>
            <a:gdLst>
              <a:gd name="connsiteX0" fmla="*/ 1335722 w 1343057"/>
              <a:gd name="connsiteY0" fmla="*/ 385841 h 393176"/>
              <a:gd name="connsiteX1" fmla="*/ 7335 w 1343057"/>
              <a:gd name="connsiteY1" fmla="*/ 7335 h 393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3057" h="393176">
                <a:moveTo>
                  <a:pt x="1335722" y="385841"/>
                </a:moveTo>
                <a:lnTo>
                  <a:pt x="7335" y="7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567838" y="2008638"/>
            <a:ext cx="194794" cy="170161"/>
          </a:xfrm>
          <a:custGeom>
            <a:avLst/>
            <a:gdLst>
              <a:gd name="connsiteX0" fmla="*/ 194793 w 194794"/>
              <a:gd name="connsiteY0" fmla="*/ 133709 h 170161"/>
              <a:gd name="connsiteX1" fmla="*/ 0 w 194794"/>
              <a:gd name="connsiteY1" fmla="*/ 170161 h 170161"/>
              <a:gd name="connsiteX2" fmla="*/ 48772 w 194794"/>
              <a:gd name="connsiteY2" fmla="*/ 0 h 170161"/>
              <a:gd name="connsiteX3" fmla="*/ 194793 w 194794"/>
              <a:gd name="connsiteY3" fmla="*/ 133709 h 17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4794" h="170161">
                <a:moveTo>
                  <a:pt x="194793" y="133709"/>
                </a:moveTo>
                <a:lnTo>
                  <a:pt x="0" y="170161"/>
                </a:lnTo>
                <a:cubicBezTo>
                  <a:pt x="42014" y="124273"/>
                  <a:pt x="60230" y="61213"/>
                  <a:pt x="48772" y="0"/>
                </a:cubicBezTo>
                <a:lnTo>
                  <a:pt x="194793" y="13370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11745" y="2757991"/>
            <a:ext cx="29341" cy="296008"/>
          </a:xfrm>
          <a:custGeom>
            <a:avLst/>
            <a:gdLst>
              <a:gd name="connsiteX0" fmla="*/ 7335 w 29341"/>
              <a:gd name="connsiteY0" fmla="*/ 288672 h 296008"/>
              <a:gd name="connsiteX1" fmla="*/ 7335 w 29341"/>
              <a:gd name="connsiteY1" fmla="*/ 7335 h 296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341" h="296008">
                <a:moveTo>
                  <a:pt x="7335" y="288672"/>
                </a:moveTo>
                <a:lnTo>
                  <a:pt x="7335" y="7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030351" y="3003647"/>
            <a:ext cx="177458" cy="176989"/>
          </a:xfrm>
          <a:custGeom>
            <a:avLst/>
            <a:gdLst>
              <a:gd name="connsiteX0" fmla="*/ 88729 w 177458"/>
              <a:gd name="connsiteY0" fmla="*/ 176989 h 176989"/>
              <a:gd name="connsiteX1" fmla="*/ 0 w 177458"/>
              <a:gd name="connsiteY1" fmla="*/ 0 h 176989"/>
              <a:gd name="connsiteX2" fmla="*/ 177458 w 177458"/>
              <a:gd name="connsiteY2" fmla="*/ 0 h 176989"/>
              <a:gd name="connsiteX3" fmla="*/ 88729 w 177458"/>
              <a:gd name="connsiteY3" fmla="*/ 176989 h 176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7458" h="176989">
                <a:moveTo>
                  <a:pt x="88729" y="176989"/>
                </a:moveTo>
                <a:lnTo>
                  <a:pt x="0" y="0"/>
                </a:lnTo>
                <a:cubicBezTo>
                  <a:pt x="55852" y="27867"/>
                  <a:pt x="121606" y="27867"/>
                  <a:pt x="177458" y="0"/>
                </a:cubicBezTo>
                <a:lnTo>
                  <a:pt x="88729" y="1769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067612" y="2757991"/>
            <a:ext cx="29341" cy="296008"/>
          </a:xfrm>
          <a:custGeom>
            <a:avLst/>
            <a:gdLst>
              <a:gd name="connsiteX0" fmla="*/ 7335 w 29341"/>
              <a:gd name="connsiteY0" fmla="*/ 288672 h 296008"/>
              <a:gd name="connsiteX1" fmla="*/ 7335 w 29341"/>
              <a:gd name="connsiteY1" fmla="*/ 7335 h 296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341" h="296008">
                <a:moveTo>
                  <a:pt x="7335" y="288672"/>
                </a:moveTo>
                <a:lnTo>
                  <a:pt x="7335" y="7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986218" y="3003647"/>
            <a:ext cx="177458" cy="176989"/>
          </a:xfrm>
          <a:custGeom>
            <a:avLst/>
            <a:gdLst>
              <a:gd name="connsiteX0" fmla="*/ 88729 w 177458"/>
              <a:gd name="connsiteY0" fmla="*/ 176989 h 176989"/>
              <a:gd name="connsiteX1" fmla="*/ 0 w 177458"/>
              <a:gd name="connsiteY1" fmla="*/ 0 h 176989"/>
              <a:gd name="connsiteX2" fmla="*/ 177458 w 177458"/>
              <a:gd name="connsiteY2" fmla="*/ 0 h 176989"/>
              <a:gd name="connsiteX3" fmla="*/ 88729 w 177458"/>
              <a:gd name="connsiteY3" fmla="*/ 176989 h 176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7458" h="176989">
                <a:moveTo>
                  <a:pt x="88729" y="176989"/>
                </a:moveTo>
                <a:lnTo>
                  <a:pt x="0" y="0"/>
                </a:lnTo>
                <a:cubicBezTo>
                  <a:pt x="55822" y="27867"/>
                  <a:pt x="121635" y="27867"/>
                  <a:pt x="177458" y="0"/>
                </a:cubicBezTo>
                <a:lnTo>
                  <a:pt x="88729" y="1769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985612" y="1719701"/>
            <a:ext cx="29341" cy="711318"/>
          </a:xfrm>
          <a:custGeom>
            <a:avLst/>
            <a:gdLst>
              <a:gd name="connsiteX0" fmla="*/ 7335 w 29341"/>
              <a:gd name="connsiteY0" fmla="*/ 703982 h 711318"/>
              <a:gd name="connsiteX1" fmla="*/ 7335 w 29341"/>
              <a:gd name="connsiteY1" fmla="*/ 7335 h 7113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341" h="711318">
                <a:moveTo>
                  <a:pt x="7335" y="703982"/>
                </a:moveTo>
                <a:lnTo>
                  <a:pt x="7335" y="7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904218" y="2380667"/>
            <a:ext cx="177458" cy="176989"/>
          </a:xfrm>
          <a:custGeom>
            <a:avLst/>
            <a:gdLst>
              <a:gd name="connsiteX0" fmla="*/ 88729 w 177458"/>
              <a:gd name="connsiteY0" fmla="*/ 176989 h 176989"/>
              <a:gd name="connsiteX1" fmla="*/ 0 w 177458"/>
              <a:gd name="connsiteY1" fmla="*/ 0 h 176989"/>
              <a:gd name="connsiteX2" fmla="*/ 177458 w 177458"/>
              <a:gd name="connsiteY2" fmla="*/ 0 h 176989"/>
              <a:gd name="connsiteX3" fmla="*/ 88729 w 177458"/>
              <a:gd name="connsiteY3" fmla="*/ 176989 h 176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7458" h="176989">
                <a:moveTo>
                  <a:pt x="88729" y="176989"/>
                </a:moveTo>
                <a:lnTo>
                  <a:pt x="0" y="0"/>
                </a:lnTo>
                <a:cubicBezTo>
                  <a:pt x="55852" y="27867"/>
                  <a:pt x="121606" y="27867"/>
                  <a:pt x="177458" y="0"/>
                </a:cubicBezTo>
                <a:lnTo>
                  <a:pt x="88729" y="1769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551484" y="1719701"/>
            <a:ext cx="1136482" cy="387609"/>
          </a:xfrm>
          <a:custGeom>
            <a:avLst/>
            <a:gdLst>
              <a:gd name="connsiteX0" fmla="*/ 7335 w 1136482"/>
              <a:gd name="connsiteY0" fmla="*/ 380273 h 387609"/>
              <a:gd name="connsiteX1" fmla="*/ 1129146 w 1136482"/>
              <a:gd name="connsiteY1" fmla="*/ 7335 h 38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6482" h="387609">
                <a:moveTo>
                  <a:pt x="7335" y="380273"/>
                </a:moveTo>
                <a:lnTo>
                  <a:pt x="1129146" y="7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431396" y="2002425"/>
            <a:ext cx="196409" cy="167905"/>
          </a:xfrm>
          <a:custGeom>
            <a:avLst/>
            <a:gdLst>
              <a:gd name="connsiteX0" fmla="*/ 0 w 196409"/>
              <a:gd name="connsiteY0" fmla="*/ 139921 h 167905"/>
              <a:gd name="connsiteX1" fmla="*/ 140292 w 196409"/>
              <a:gd name="connsiteY1" fmla="*/ 0 h 167905"/>
              <a:gd name="connsiteX2" fmla="*/ 196409 w 196409"/>
              <a:gd name="connsiteY2" fmla="*/ 167905 h 167905"/>
              <a:gd name="connsiteX3" fmla="*/ 0 w 196409"/>
              <a:gd name="connsiteY3" fmla="*/ 139921 h 167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6409" h="167905">
                <a:moveTo>
                  <a:pt x="0" y="139921"/>
                </a:moveTo>
                <a:lnTo>
                  <a:pt x="140292" y="0"/>
                </a:lnTo>
                <a:cubicBezTo>
                  <a:pt x="131448" y="61653"/>
                  <a:pt x="152250" y="123863"/>
                  <a:pt x="196409" y="167905"/>
                </a:cubicBezTo>
                <a:lnTo>
                  <a:pt x="0" y="13992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74419" y="5065776"/>
            <a:ext cx="751332" cy="585216"/>
          </a:xfrm>
          <a:custGeom>
            <a:avLst/>
            <a:gdLst>
              <a:gd name="connsiteX0" fmla="*/ 0 w 751332"/>
              <a:gd name="connsiteY0" fmla="*/ 585215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5 h 585216"/>
              <a:gd name="connsiteX4" fmla="*/ 0 w 751332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4991100"/>
            <a:ext cx="914400" cy="736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1155700" y="292100"/>
            <a:ext cx="49276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7498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一次性集成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4749800" algn="l"/>
              </a:tabLst>
            </a:pPr>
            <a:r>
              <a:rPr lang="en-US" altLang="zh-CN" dirty="0" smtClean="0"/>
              <a:t>	</a:t>
            </a:r>
            <a:r>
              <a:rPr lang="en-US" altLang="zh-CN" sz="23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3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4406900" y="2755900"/>
            <a:ext cx="1686560" cy="4298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485900" algn="l"/>
              </a:tabLst>
            </a:pPr>
            <a:r>
              <a:rPr lang="en-US" altLang="zh-CN" dirty="0" smtClean="0"/>
              <a:t>	</a:t>
            </a:r>
            <a:r>
              <a:rPr lang="en-US" altLang="zh-CN" sz="23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23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"/>
              </a:lnSpc>
              <a:tabLst>
                <a:tab pos="14859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4859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025900" y="2336800"/>
            <a:ext cx="1778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3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37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23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23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7975600" y="2336800"/>
            <a:ext cx="2159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3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237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23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3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2286000" y="4038600"/>
            <a:ext cx="88011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9718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6-8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软件结构图</a:t>
            </a:r>
            <a:endParaRPr lang="en-US" altLang="zh-CN" sz="159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71800" algn="l"/>
              </a:tabLst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指软件中所有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程序模块完成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直接按照程序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结构图组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9718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装起来，作为一个整体进行测试的过程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1621536"/>
            <a:ext cx="772667" cy="367284"/>
          </a:xfrm>
          <a:custGeom>
            <a:avLst/>
            <a:gdLst>
              <a:gd name="connsiteX0" fmla="*/ 772667 w 772667"/>
              <a:gd name="connsiteY0" fmla="*/ 275462 h 367284"/>
              <a:gd name="connsiteX1" fmla="*/ 183641 w 772667"/>
              <a:gd name="connsiteY1" fmla="*/ 275462 h 367284"/>
              <a:gd name="connsiteX2" fmla="*/ 183641 w 772667"/>
              <a:gd name="connsiteY2" fmla="*/ 367284 h 367284"/>
              <a:gd name="connsiteX3" fmla="*/ 0 w 772667"/>
              <a:gd name="connsiteY3" fmla="*/ 183641 h 367284"/>
              <a:gd name="connsiteX4" fmla="*/ 183641 w 772667"/>
              <a:gd name="connsiteY4" fmla="*/ 0 h 367284"/>
              <a:gd name="connsiteX5" fmla="*/ 183641 w 772667"/>
              <a:gd name="connsiteY5" fmla="*/ 91821 h 367284"/>
              <a:gd name="connsiteX6" fmla="*/ 772667 w 772667"/>
              <a:gd name="connsiteY6" fmla="*/ 91821 h 367284"/>
              <a:gd name="connsiteX7" fmla="*/ 772667 w 772667"/>
              <a:gd name="connsiteY7" fmla="*/ 275462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7284">
                <a:moveTo>
                  <a:pt x="772667" y="275462"/>
                </a:moveTo>
                <a:lnTo>
                  <a:pt x="183641" y="275462"/>
                </a:lnTo>
                <a:lnTo>
                  <a:pt x="183641" y="367284"/>
                </a:lnTo>
                <a:lnTo>
                  <a:pt x="0" y="183641"/>
                </a:lnTo>
                <a:lnTo>
                  <a:pt x="183641" y="0"/>
                </a:lnTo>
                <a:lnTo>
                  <a:pt x="183641" y="91821"/>
                </a:lnTo>
                <a:lnTo>
                  <a:pt x="772667" y="91821"/>
                </a:lnTo>
                <a:lnTo>
                  <a:pt x="772667" y="275462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42416" y="3735323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45463" y="2246376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3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3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5200" y="21717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36576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86000" y="2171700"/>
            <a:ext cx="8763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次性集成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具有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集成次数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少、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测试工作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等优点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，一次性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的程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序包含了软件所有的组件和功能，因此不再需要驱动模块和测试桩模块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92100"/>
            <a:ext cx="2032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一次性集成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86000" y="3632200"/>
            <a:ext cx="87630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而，一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次性集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成需要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等待所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有程序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成单元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才能进行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，因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此大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大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长了测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试开始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时间和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错误发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现时间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。同时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，当测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试检测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到错误时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中定位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到缺陷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位置也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变得更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加困难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。此外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，难以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开展充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是一次性集成的不足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82039" y="2374392"/>
            <a:ext cx="751332" cy="585216"/>
          </a:xfrm>
          <a:custGeom>
            <a:avLst/>
            <a:gdLst>
              <a:gd name="connsiteX0" fmla="*/ 0 w 751332"/>
              <a:gd name="connsiteY0" fmla="*/ 585215 h 585216"/>
              <a:gd name="connsiteX1" fmla="*/ 146304 w 751332"/>
              <a:gd name="connsiteY1" fmla="*/ 0 h 585216"/>
              <a:gd name="connsiteX2" fmla="*/ 751332 w 751332"/>
              <a:gd name="connsiteY2" fmla="*/ 0 h 585216"/>
              <a:gd name="connsiteX3" fmla="*/ 605027 w 751332"/>
              <a:gd name="connsiteY3" fmla="*/ 585215 h 585216"/>
              <a:gd name="connsiteX4" fmla="*/ 0 w 751332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5"/>
                </a:moveTo>
                <a:lnTo>
                  <a:pt x="146304" y="0"/>
                </a:lnTo>
                <a:lnTo>
                  <a:pt x="751332" y="0"/>
                </a:lnTo>
                <a:lnTo>
                  <a:pt x="605027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03300" y="2298700"/>
            <a:ext cx="9017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09800" y="2984500"/>
            <a:ext cx="4521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①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软件规模小并且结构良好的软件系统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09800" y="2374900"/>
            <a:ext cx="482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一次性集成主要适用于以下三类软件系统：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09800" y="3594100"/>
            <a:ext cx="3759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②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只做了少量修改的软件新版本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09800" y="4203700"/>
            <a:ext cx="4775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通过复用可信赖的构件构造的软件系统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92100"/>
            <a:ext cx="2032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一次性集成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5847588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6319" y="1402080"/>
            <a:ext cx="751332" cy="585216"/>
          </a:xfrm>
          <a:custGeom>
            <a:avLst/>
            <a:gdLst>
              <a:gd name="connsiteX0" fmla="*/ 0 w 751332"/>
              <a:gd name="connsiteY0" fmla="*/ 585215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5 h 585216"/>
              <a:gd name="connsiteX4" fmla="*/ 0 w 751332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36319" y="259994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74419" y="4733544"/>
            <a:ext cx="751332" cy="585215"/>
          </a:xfrm>
          <a:custGeom>
            <a:avLst/>
            <a:gdLst>
              <a:gd name="connsiteX0" fmla="*/ 0 w 751332"/>
              <a:gd name="connsiteY0" fmla="*/ 585215 h 585215"/>
              <a:gd name="connsiteX1" fmla="*/ 146304 w 751332"/>
              <a:gd name="connsiteY1" fmla="*/ 0 h 585215"/>
              <a:gd name="connsiteX2" fmla="*/ 751331 w 751332"/>
              <a:gd name="connsiteY2" fmla="*/ 0 h 585215"/>
              <a:gd name="connsiteX3" fmla="*/ 605028 w 751332"/>
              <a:gd name="connsiteY3" fmla="*/ 585215 h 585215"/>
              <a:gd name="connsiteX4" fmla="*/ 0 w 751332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5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2500" y="1320800"/>
            <a:ext cx="914400" cy="73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2527300"/>
            <a:ext cx="914400" cy="723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660900"/>
            <a:ext cx="914400" cy="736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5765800"/>
            <a:ext cx="914400" cy="7366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2286000" y="2971800"/>
            <a:ext cx="8788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更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易的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定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陷位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置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避免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时间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286000" y="13335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装起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逐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步扩大集成的范围，直到最后将所有程序模块组装起来进行测试的过程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155700" y="292100"/>
            <a:ext cx="2032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增量式集成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286000" y="2514600"/>
            <a:ext cx="8788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成相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更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早地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更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地开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发现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错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误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286000" y="34290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远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者编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写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驱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桩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286000" y="45974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大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、复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杂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开发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框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架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式开发的软件系统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2286000" y="57150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实践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遍。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顶向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和自底向上集成是两种典型的增量式集成方法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1787651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7145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235200" y="1676400"/>
            <a:ext cx="87884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顶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向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下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依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序结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顶层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加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路径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择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择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广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度优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度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优先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添加测试模块。自顶向下集成的具体步骤如下：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35200" y="3200400"/>
            <a:ext cx="8788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①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以软件结构图的根节点作为起始节点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，并根据软件的主控模块构建测试驱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692400" y="36576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动模块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35200" y="4267200"/>
            <a:ext cx="8788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②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根据集成路径，选择添加一个或多个通过单元测试的同级或下级程序模块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692400" y="4724400"/>
            <a:ext cx="533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作为测试对象，并针对相关模块构建测试桩模块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35200" y="5346700"/>
            <a:ext cx="67437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针对测试对象开展测试，验证测试对象是否存在缺陷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④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重复步骤②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~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③直至测试对象包含软件中的所有程序模块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241800" y="6426200"/>
            <a:ext cx="368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6-9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深度优先自顶向下增量式集成示例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549900" y="2222500"/>
            <a:ext cx="1079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(a)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轮集成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37200" y="4178300"/>
            <a:ext cx="1092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(b)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轮集成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549900" y="6121400"/>
            <a:ext cx="1066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(c)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轮集成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1694688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6129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09800" y="2946400"/>
            <a:ext cx="635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先方法来添加测试模块。自底向上集成的具体步骤如下：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09800" y="1574800"/>
            <a:ext cx="8801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自底向上集成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是工程实践中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最常用的集成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测试方案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，相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关技术也较为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。自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底向上集成是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指依据程序结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构图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，从最底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层开始由下到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上逐步增加程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序模块到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集成测试的过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。类似的，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在集成路径的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选择上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，可以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选择广度优先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和深度优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09800" y="3556000"/>
            <a:ext cx="88011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①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以软件结构图的叶子节点作为起始节点，并针对起始节点构建驱动模块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②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根据集成路径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，选择添加一个或多个通过单元测试的同级或上级程序模块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667000" y="4635500"/>
            <a:ext cx="508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作为测试对象，并针对测试对象构建驱动模块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09800" y="5245100"/>
            <a:ext cx="67437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③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针对测试对象开展测试，验证测试对象是否存在缺陷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④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重复步骤②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~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③直至测试对象包含软件中的所有程序模块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自底向上集成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076700" y="6299200"/>
            <a:ext cx="379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6-10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深度优先自底向上增量式集成示例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自底向上集成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22900" y="4102100"/>
            <a:ext cx="1092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(b)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轮集成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435600" y="2197100"/>
            <a:ext cx="1079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(a)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轮集成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435600" y="6019800"/>
            <a:ext cx="1066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(c)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轮集成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16050" y="980617"/>
            <a:ext cx="720001" cy="359994"/>
          </a:xfrm>
          <a:custGeom>
            <a:avLst/>
            <a:gdLst>
              <a:gd name="connsiteX0" fmla="*/ 0 w 720001"/>
              <a:gd name="connsiteY0" fmla="*/ 359994 h 359994"/>
              <a:gd name="connsiteX1" fmla="*/ 720001 w 720001"/>
              <a:gd name="connsiteY1" fmla="*/ 359994 h 359994"/>
              <a:gd name="connsiteX2" fmla="*/ 720001 w 720001"/>
              <a:gd name="connsiteY2" fmla="*/ 0 h 359994"/>
              <a:gd name="connsiteX3" fmla="*/ 0 w 720001"/>
              <a:gd name="connsiteY3" fmla="*/ 0 h 359994"/>
              <a:gd name="connsiteX4" fmla="*/ 0 w 720001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359994">
                <a:moveTo>
                  <a:pt x="0" y="359994"/>
                </a:moveTo>
                <a:lnTo>
                  <a:pt x="720001" y="359994"/>
                </a:lnTo>
                <a:lnTo>
                  <a:pt x="720001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36013" y="980617"/>
            <a:ext cx="4320032" cy="359994"/>
          </a:xfrm>
          <a:custGeom>
            <a:avLst/>
            <a:gdLst>
              <a:gd name="connsiteX0" fmla="*/ 0 w 4320032"/>
              <a:gd name="connsiteY0" fmla="*/ 359994 h 359994"/>
              <a:gd name="connsiteX1" fmla="*/ 4320032 w 4320032"/>
              <a:gd name="connsiteY1" fmla="*/ 359994 h 359994"/>
              <a:gd name="connsiteX2" fmla="*/ 4320032 w 4320032"/>
              <a:gd name="connsiteY2" fmla="*/ 0 h 359994"/>
              <a:gd name="connsiteX3" fmla="*/ 0 w 4320032"/>
              <a:gd name="connsiteY3" fmla="*/ 0 h 359994"/>
              <a:gd name="connsiteX4" fmla="*/ 0 w 4320032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2" h="359994">
                <a:moveTo>
                  <a:pt x="0" y="359994"/>
                </a:moveTo>
                <a:lnTo>
                  <a:pt x="4320032" y="359994"/>
                </a:lnTo>
                <a:lnTo>
                  <a:pt x="432003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456045" y="980617"/>
            <a:ext cx="4320032" cy="359994"/>
          </a:xfrm>
          <a:custGeom>
            <a:avLst/>
            <a:gdLst>
              <a:gd name="connsiteX0" fmla="*/ 0 w 4320032"/>
              <a:gd name="connsiteY0" fmla="*/ 359994 h 359994"/>
              <a:gd name="connsiteX1" fmla="*/ 4320032 w 4320032"/>
              <a:gd name="connsiteY1" fmla="*/ 359994 h 359994"/>
              <a:gd name="connsiteX2" fmla="*/ 4320032 w 4320032"/>
              <a:gd name="connsiteY2" fmla="*/ 0 h 359994"/>
              <a:gd name="connsiteX3" fmla="*/ 0 w 4320032"/>
              <a:gd name="connsiteY3" fmla="*/ 0 h 359994"/>
              <a:gd name="connsiteX4" fmla="*/ 0 w 4320032"/>
              <a:gd name="connsiteY4" fmla="*/ 3599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2" h="359994">
                <a:moveTo>
                  <a:pt x="0" y="359994"/>
                </a:moveTo>
                <a:lnTo>
                  <a:pt x="4320032" y="359994"/>
                </a:lnTo>
                <a:lnTo>
                  <a:pt x="4320032" y="0"/>
                </a:lnTo>
                <a:lnTo>
                  <a:pt x="0" y="0"/>
                </a:lnTo>
                <a:lnTo>
                  <a:pt x="0" y="359994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416050" y="1340611"/>
            <a:ext cx="720001" cy="2160016"/>
          </a:xfrm>
          <a:custGeom>
            <a:avLst/>
            <a:gdLst>
              <a:gd name="connsiteX0" fmla="*/ 0 w 720001"/>
              <a:gd name="connsiteY0" fmla="*/ 2160016 h 2160016"/>
              <a:gd name="connsiteX1" fmla="*/ 720001 w 720001"/>
              <a:gd name="connsiteY1" fmla="*/ 2160016 h 2160016"/>
              <a:gd name="connsiteX2" fmla="*/ 720001 w 720001"/>
              <a:gd name="connsiteY2" fmla="*/ 0 h 2160016"/>
              <a:gd name="connsiteX3" fmla="*/ 0 w 720001"/>
              <a:gd name="connsiteY3" fmla="*/ 0 h 2160016"/>
              <a:gd name="connsiteX4" fmla="*/ 0 w 720001"/>
              <a:gd name="connsiteY4" fmla="*/ 2160016 h 2160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2160016">
                <a:moveTo>
                  <a:pt x="0" y="2160016"/>
                </a:moveTo>
                <a:lnTo>
                  <a:pt x="720001" y="2160016"/>
                </a:lnTo>
                <a:lnTo>
                  <a:pt x="720001" y="0"/>
                </a:lnTo>
                <a:lnTo>
                  <a:pt x="0" y="0"/>
                </a:lnTo>
                <a:lnTo>
                  <a:pt x="0" y="2160016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36013" y="1340611"/>
            <a:ext cx="4320032" cy="2160016"/>
          </a:xfrm>
          <a:custGeom>
            <a:avLst/>
            <a:gdLst>
              <a:gd name="connsiteX0" fmla="*/ 0 w 4320032"/>
              <a:gd name="connsiteY0" fmla="*/ 2160016 h 2160016"/>
              <a:gd name="connsiteX1" fmla="*/ 4320032 w 4320032"/>
              <a:gd name="connsiteY1" fmla="*/ 2160016 h 2160016"/>
              <a:gd name="connsiteX2" fmla="*/ 4320032 w 4320032"/>
              <a:gd name="connsiteY2" fmla="*/ 0 h 2160016"/>
              <a:gd name="connsiteX3" fmla="*/ 0 w 4320032"/>
              <a:gd name="connsiteY3" fmla="*/ 0 h 2160016"/>
              <a:gd name="connsiteX4" fmla="*/ 0 w 4320032"/>
              <a:gd name="connsiteY4" fmla="*/ 2160016 h 2160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2" h="2160016">
                <a:moveTo>
                  <a:pt x="0" y="2160016"/>
                </a:moveTo>
                <a:lnTo>
                  <a:pt x="4320032" y="2160016"/>
                </a:lnTo>
                <a:lnTo>
                  <a:pt x="4320032" y="0"/>
                </a:lnTo>
                <a:lnTo>
                  <a:pt x="0" y="0"/>
                </a:lnTo>
                <a:lnTo>
                  <a:pt x="0" y="2160016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56045" y="1340611"/>
            <a:ext cx="4320032" cy="2160016"/>
          </a:xfrm>
          <a:custGeom>
            <a:avLst/>
            <a:gdLst>
              <a:gd name="connsiteX0" fmla="*/ 0 w 4320032"/>
              <a:gd name="connsiteY0" fmla="*/ 2160016 h 2160016"/>
              <a:gd name="connsiteX1" fmla="*/ 4320032 w 4320032"/>
              <a:gd name="connsiteY1" fmla="*/ 2160016 h 2160016"/>
              <a:gd name="connsiteX2" fmla="*/ 4320032 w 4320032"/>
              <a:gd name="connsiteY2" fmla="*/ 0 h 2160016"/>
              <a:gd name="connsiteX3" fmla="*/ 0 w 4320032"/>
              <a:gd name="connsiteY3" fmla="*/ 0 h 2160016"/>
              <a:gd name="connsiteX4" fmla="*/ 0 w 4320032"/>
              <a:gd name="connsiteY4" fmla="*/ 2160016 h 2160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2" h="2160016">
                <a:moveTo>
                  <a:pt x="0" y="2160016"/>
                </a:moveTo>
                <a:lnTo>
                  <a:pt x="4320032" y="2160016"/>
                </a:lnTo>
                <a:lnTo>
                  <a:pt x="4320032" y="0"/>
                </a:lnTo>
                <a:lnTo>
                  <a:pt x="0" y="0"/>
                </a:lnTo>
                <a:lnTo>
                  <a:pt x="0" y="2160016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416050" y="3500653"/>
            <a:ext cx="720001" cy="2879978"/>
          </a:xfrm>
          <a:custGeom>
            <a:avLst/>
            <a:gdLst>
              <a:gd name="connsiteX0" fmla="*/ 0 w 720001"/>
              <a:gd name="connsiteY0" fmla="*/ 2879978 h 2879978"/>
              <a:gd name="connsiteX1" fmla="*/ 720001 w 720001"/>
              <a:gd name="connsiteY1" fmla="*/ 2879978 h 2879978"/>
              <a:gd name="connsiteX2" fmla="*/ 720001 w 720001"/>
              <a:gd name="connsiteY2" fmla="*/ 0 h 2879978"/>
              <a:gd name="connsiteX3" fmla="*/ 0 w 720001"/>
              <a:gd name="connsiteY3" fmla="*/ 0 h 2879978"/>
              <a:gd name="connsiteX4" fmla="*/ 0 w 720001"/>
              <a:gd name="connsiteY4" fmla="*/ 2879978 h 2879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2879978">
                <a:moveTo>
                  <a:pt x="0" y="2879978"/>
                </a:moveTo>
                <a:lnTo>
                  <a:pt x="720001" y="2879978"/>
                </a:lnTo>
                <a:lnTo>
                  <a:pt x="720001" y="0"/>
                </a:lnTo>
                <a:lnTo>
                  <a:pt x="0" y="0"/>
                </a:lnTo>
                <a:lnTo>
                  <a:pt x="0" y="2879978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36013" y="3500653"/>
            <a:ext cx="4320032" cy="2879978"/>
          </a:xfrm>
          <a:custGeom>
            <a:avLst/>
            <a:gdLst>
              <a:gd name="connsiteX0" fmla="*/ 0 w 4320032"/>
              <a:gd name="connsiteY0" fmla="*/ 2879978 h 2879978"/>
              <a:gd name="connsiteX1" fmla="*/ 4320032 w 4320032"/>
              <a:gd name="connsiteY1" fmla="*/ 2879978 h 2879978"/>
              <a:gd name="connsiteX2" fmla="*/ 4320032 w 4320032"/>
              <a:gd name="connsiteY2" fmla="*/ 0 h 2879978"/>
              <a:gd name="connsiteX3" fmla="*/ 0 w 4320032"/>
              <a:gd name="connsiteY3" fmla="*/ 0 h 2879978"/>
              <a:gd name="connsiteX4" fmla="*/ 0 w 4320032"/>
              <a:gd name="connsiteY4" fmla="*/ 2879978 h 2879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2" h="2879978">
                <a:moveTo>
                  <a:pt x="0" y="2879978"/>
                </a:moveTo>
                <a:lnTo>
                  <a:pt x="4320032" y="2879978"/>
                </a:lnTo>
                <a:lnTo>
                  <a:pt x="4320032" y="0"/>
                </a:lnTo>
                <a:lnTo>
                  <a:pt x="0" y="0"/>
                </a:lnTo>
                <a:lnTo>
                  <a:pt x="0" y="2879978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56045" y="3500653"/>
            <a:ext cx="4320032" cy="2879978"/>
          </a:xfrm>
          <a:custGeom>
            <a:avLst/>
            <a:gdLst>
              <a:gd name="connsiteX0" fmla="*/ 0 w 4320032"/>
              <a:gd name="connsiteY0" fmla="*/ 2879978 h 2879978"/>
              <a:gd name="connsiteX1" fmla="*/ 4320032 w 4320032"/>
              <a:gd name="connsiteY1" fmla="*/ 2879978 h 2879978"/>
              <a:gd name="connsiteX2" fmla="*/ 4320032 w 4320032"/>
              <a:gd name="connsiteY2" fmla="*/ 0 h 2879978"/>
              <a:gd name="connsiteX3" fmla="*/ 0 w 4320032"/>
              <a:gd name="connsiteY3" fmla="*/ 0 h 2879978"/>
              <a:gd name="connsiteX4" fmla="*/ 0 w 4320032"/>
              <a:gd name="connsiteY4" fmla="*/ 2879978 h 2879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0032" h="2879978">
                <a:moveTo>
                  <a:pt x="0" y="2879978"/>
                </a:moveTo>
                <a:lnTo>
                  <a:pt x="4320032" y="2879978"/>
                </a:lnTo>
                <a:lnTo>
                  <a:pt x="4320032" y="0"/>
                </a:lnTo>
                <a:lnTo>
                  <a:pt x="0" y="0"/>
                </a:lnTo>
                <a:lnTo>
                  <a:pt x="0" y="2879978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29663" y="967994"/>
            <a:ext cx="25400" cy="5425338"/>
          </a:xfrm>
          <a:custGeom>
            <a:avLst/>
            <a:gdLst>
              <a:gd name="connsiteX0" fmla="*/ 6350 w 25400"/>
              <a:gd name="connsiteY0" fmla="*/ 6350 h 5425338"/>
              <a:gd name="connsiteX1" fmla="*/ 6350 w 25400"/>
              <a:gd name="connsiteY1" fmla="*/ 5418988 h 5425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425338">
                <a:moveTo>
                  <a:pt x="6350" y="6350"/>
                </a:moveTo>
                <a:lnTo>
                  <a:pt x="6350" y="541898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49695" y="967994"/>
            <a:ext cx="25400" cy="5425338"/>
          </a:xfrm>
          <a:custGeom>
            <a:avLst/>
            <a:gdLst>
              <a:gd name="connsiteX0" fmla="*/ 6350 w 25400"/>
              <a:gd name="connsiteY0" fmla="*/ 6350 h 5425338"/>
              <a:gd name="connsiteX1" fmla="*/ 6350 w 25400"/>
              <a:gd name="connsiteY1" fmla="*/ 5418988 h 5425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425338">
                <a:moveTo>
                  <a:pt x="6350" y="6350"/>
                </a:moveTo>
                <a:lnTo>
                  <a:pt x="6350" y="541898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390650" y="1321561"/>
            <a:ext cx="9410700" cy="76200"/>
          </a:xfrm>
          <a:custGeom>
            <a:avLst/>
            <a:gdLst>
              <a:gd name="connsiteX0" fmla="*/ 19050 w 9410700"/>
              <a:gd name="connsiteY0" fmla="*/ 19050 h 76200"/>
              <a:gd name="connsiteX1" fmla="*/ 9391650 w 9410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10700" h="76200">
                <a:moveTo>
                  <a:pt x="19050" y="19050"/>
                </a:moveTo>
                <a:lnTo>
                  <a:pt x="939165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403350" y="3494278"/>
            <a:ext cx="9385300" cy="25400"/>
          </a:xfrm>
          <a:custGeom>
            <a:avLst/>
            <a:gdLst>
              <a:gd name="connsiteX0" fmla="*/ 6350 w 9385300"/>
              <a:gd name="connsiteY0" fmla="*/ 6350 h 25400"/>
              <a:gd name="connsiteX1" fmla="*/ 9378950 w 93853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85300" h="25400">
                <a:moveTo>
                  <a:pt x="6350" y="6350"/>
                </a:moveTo>
                <a:lnTo>
                  <a:pt x="93789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409700" y="967994"/>
            <a:ext cx="25400" cy="5425338"/>
          </a:xfrm>
          <a:custGeom>
            <a:avLst/>
            <a:gdLst>
              <a:gd name="connsiteX0" fmla="*/ 6350 w 25400"/>
              <a:gd name="connsiteY0" fmla="*/ 6350 h 5425338"/>
              <a:gd name="connsiteX1" fmla="*/ 6350 w 25400"/>
              <a:gd name="connsiteY1" fmla="*/ 5418988 h 5425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425338">
                <a:moveTo>
                  <a:pt x="6350" y="6350"/>
                </a:moveTo>
                <a:lnTo>
                  <a:pt x="6350" y="541898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769600" y="967994"/>
            <a:ext cx="25400" cy="5425338"/>
          </a:xfrm>
          <a:custGeom>
            <a:avLst/>
            <a:gdLst>
              <a:gd name="connsiteX0" fmla="*/ 6350 w 25400"/>
              <a:gd name="connsiteY0" fmla="*/ 6350 h 5425338"/>
              <a:gd name="connsiteX1" fmla="*/ 6350 w 25400"/>
              <a:gd name="connsiteY1" fmla="*/ 5418988 h 5425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425338">
                <a:moveTo>
                  <a:pt x="6350" y="6350"/>
                </a:moveTo>
                <a:lnTo>
                  <a:pt x="6350" y="541898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403350" y="974344"/>
            <a:ext cx="9385300" cy="25400"/>
          </a:xfrm>
          <a:custGeom>
            <a:avLst/>
            <a:gdLst>
              <a:gd name="connsiteX0" fmla="*/ 6350 w 9385300"/>
              <a:gd name="connsiteY0" fmla="*/ 6350 h 25400"/>
              <a:gd name="connsiteX1" fmla="*/ 9378950 w 93853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85300" h="25400">
                <a:moveTo>
                  <a:pt x="6350" y="6350"/>
                </a:moveTo>
                <a:lnTo>
                  <a:pt x="93789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403350" y="6374282"/>
            <a:ext cx="9385300" cy="25400"/>
          </a:xfrm>
          <a:custGeom>
            <a:avLst/>
            <a:gdLst>
              <a:gd name="connsiteX0" fmla="*/ 6350 w 9385300"/>
              <a:gd name="connsiteY0" fmla="*/ 6350 h 25400"/>
              <a:gd name="connsiteX1" fmla="*/ 9378950 w 93853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85300" h="25400">
                <a:moveTo>
                  <a:pt x="6350" y="6350"/>
                </a:moveTo>
                <a:lnTo>
                  <a:pt x="93789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2" name="TextBox 1"/>
          <p:cNvSpPr txBox="1"/>
          <p:nvPr/>
        </p:nvSpPr>
        <p:spPr>
          <a:xfrm>
            <a:off x="2489200" y="1790700"/>
            <a:ext cx="2832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减轻了驱动模块开发的工作量；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489200" y="2032000"/>
            <a:ext cx="2832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测试者可尽早了解系统的框架；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489200" y="2273300"/>
            <a:ext cx="222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可以自然做到逐步求精；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2489200" y="2514600"/>
            <a:ext cx="3886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若底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层接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口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未定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义或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可能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修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改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则可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以避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免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489200" y="27559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提交不稳定的接口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807200" y="28829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数据也没有困难；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155700" y="292100"/>
            <a:ext cx="6096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自顶向下集成与自底向上集成对比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1562100" y="1016000"/>
            <a:ext cx="393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类别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3683000" y="1016000"/>
            <a:ext cx="1206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自顶向下集成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6515100" y="1016000"/>
            <a:ext cx="1206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自底向上集成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562100" y="2273300"/>
            <a:ext cx="393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优点</a:t>
            </a:r>
            <a:endParaRPr lang="en-US" altLang="zh-CN" sz="1600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2197100" y="1816100"/>
            <a:ext cx="635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4406900" y="1422400"/>
            <a:ext cx="6294120" cy="20072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底层叶节点的测试和集成可并行开展；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底层模块的调用和测试较为充分；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减轻了测试桩模块开发的工作量；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测试者可以较好地锁定缺陷位置；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由于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驱动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拟了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所有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参数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，即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使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流并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未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构成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有向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的非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环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状图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，生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成测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200"/>
              </a:lnSpc>
              <a:tabLst>
                <a:tab pos="2108200" algn="l"/>
                <a:tab pos="24003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108200" algn="l"/>
                <a:tab pos="24003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  <a:tabLst>
                <a:tab pos="21082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适合于关键模块在结构图底部的情况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1562100" y="4787900"/>
            <a:ext cx="393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缺点</a:t>
            </a:r>
            <a:endParaRPr lang="en-US" altLang="zh-CN" sz="159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2197100" y="3733800"/>
            <a:ext cx="635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2489200" y="3695700"/>
            <a:ext cx="38862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测试桩模块的开发代价较大；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底层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无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法预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料的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条件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求会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迫使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上层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块的修改；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底层模块的调用和测试不够充分；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在输入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/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输出模块接入系统之前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，生成测试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数据有一定困难；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桩模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不能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自动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生成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若模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块间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流不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构成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有向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的非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环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状图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，一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些模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的测试数据难于生成；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观察和解释测试输出比较困难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6515100" y="3975100"/>
            <a:ext cx="635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5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807200" y="3937000"/>
            <a:ext cx="38862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需要驱动模块；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高层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可操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作性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和互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操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作性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不够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充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某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些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XP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）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适用；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测试者不能尽早了解系统的框架；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时序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、资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源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竞争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等问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题只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到测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试后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期才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被发现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4241800" y="6375400"/>
            <a:ext cx="368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表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自顶向下集成与自底向上集成对比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699000" y="4965700"/>
            <a:ext cx="238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三明治式集成示例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55700" y="2921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三明治式集成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209800" y="5664200"/>
            <a:ext cx="736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通过三明治式集成，可以减少部分驱动模块和测试桩模块开发工作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209800" y="1193800"/>
            <a:ext cx="88138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避免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底向上集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试各自的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并结合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两者的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优势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还可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针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系统同时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自顶向下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底向上集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工作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这种方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式称为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三明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治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式集成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56132" y="4489703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2 w 751332"/>
              <a:gd name="connsiteY2" fmla="*/ 0 h 583692"/>
              <a:gd name="connsiteX3" fmla="*/ 605408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2"/>
                </a:lnTo>
                <a:lnTo>
                  <a:pt x="0" y="583692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6132" y="1935479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3 w 751332"/>
              <a:gd name="connsiteY1" fmla="*/ 0 h 585216"/>
              <a:gd name="connsiteX2" fmla="*/ 751332 w 751332"/>
              <a:gd name="connsiteY2" fmla="*/ 0 h 585216"/>
              <a:gd name="connsiteX3" fmla="*/ 605027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3" y="0"/>
                </a:lnTo>
                <a:lnTo>
                  <a:pt x="751332" y="0"/>
                </a:lnTo>
                <a:lnTo>
                  <a:pt x="605027" y="585216"/>
                </a:lnTo>
                <a:lnTo>
                  <a:pt x="0" y="585216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18542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4406900"/>
            <a:ext cx="9017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1930400"/>
            <a:ext cx="457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基于调用图的集成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适用于以下两种情况：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22500" y="2540000"/>
            <a:ext cx="5283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①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需要尽快验证一个可运行的调用或协作关系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22500" y="3149600"/>
            <a:ext cx="5537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②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被测系统已清楚定义了构件的调用和协作关系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22500" y="43688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基于调用图的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集成策略中，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需预先构建程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序调用图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别各个模块间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的程序调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用关系。基于调用图的集成策略主要包括成对集成和相邻集成两类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155700" y="292100"/>
            <a:ext cx="325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基于调用图的集成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267711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1844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2222500" y="3073400"/>
            <a:ext cx="8801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注释准确没有歧义；规范性是指代码必须符合企业或部门所定义的共同规范，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2159000"/>
            <a:ext cx="9055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合格的代码应具备正确性、清晰性、规范性、高效性等性质。其中，正确性是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必须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够实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功能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简明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易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22500" y="35306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如命名规则、代码风格等；高效性是指尽可能降低代码的运行时间。在上述性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质中，优先级最高的是正确性，只有先满足正确性，其它特性才具有实际意义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292600" y="2921000"/>
            <a:ext cx="117475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155700" y="292100"/>
            <a:ext cx="49657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902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成对集成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4902200" algn="l"/>
              </a:tabLst>
            </a:pPr>
            <a:r>
              <a:rPr lang="en-US" altLang="zh-CN" dirty="0" smtClean="0"/>
              <a:t>	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292600" y="40259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416300" y="40259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168900" y="40259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168900" y="2921000"/>
            <a:ext cx="1841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057900" y="40259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896100" y="4025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823200" y="29210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661400" y="4025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09800" y="4381500"/>
            <a:ext cx="88265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6-12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成对集成示例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19400" algn="l"/>
              </a:tabLst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把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节点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放在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解为以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194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指软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在调用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194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的一组程序模块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4406900" y="3009900"/>
            <a:ext cx="127000" cy="173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155700" y="292100"/>
            <a:ext cx="4965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9022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相邻集成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4902200" algn="l"/>
              </a:tabLst>
            </a:pPr>
            <a:r>
              <a:rPr lang="en-US" altLang="zh-CN" dirty="0" smtClean="0"/>
              <a:t>	</a:t>
            </a: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292600" y="35052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416300" y="35052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168900" y="35052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292600" y="24130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168900" y="24130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934200" y="24130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057900" y="35052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896100" y="35052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823200" y="24130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661400" y="35052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12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222500" y="3860800"/>
            <a:ext cx="88011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8067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6-13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相邻集成示例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相邻集成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以程序调用图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的某个节点为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，将所有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调用该节点的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上层节点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和所有被该节点调用的下层节点放在一起进行测试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一个节点的邻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居包含了该节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点所有的直接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前驱节点和所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有直接后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继节点。因此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在程序调用图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，一个程序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模块的邻居就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是调用该程序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模块的上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28067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层节点和被该程序模块调用的下层节点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86611" y="3296411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77467" y="2293620"/>
            <a:ext cx="752856" cy="583691"/>
          </a:xfrm>
          <a:custGeom>
            <a:avLst/>
            <a:gdLst>
              <a:gd name="connsiteX0" fmla="*/ 0 w 752856"/>
              <a:gd name="connsiteY0" fmla="*/ 583691 h 583691"/>
              <a:gd name="connsiteX1" fmla="*/ 145923 w 752856"/>
              <a:gd name="connsiteY1" fmla="*/ 0 h 583691"/>
              <a:gd name="connsiteX2" fmla="*/ 752855 w 752856"/>
              <a:gd name="connsiteY2" fmla="*/ 0 h 583691"/>
              <a:gd name="connsiteX3" fmla="*/ 606933 w 752856"/>
              <a:gd name="connsiteY3" fmla="*/ 583691 h 583691"/>
              <a:gd name="connsiteX4" fmla="*/ 0 w 752856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2856" h="583691">
                <a:moveTo>
                  <a:pt x="0" y="583691"/>
                </a:moveTo>
                <a:lnTo>
                  <a:pt x="145923" y="0"/>
                </a:lnTo>
                <a:lnTo>
                  <a:pt x="752855" y="0"/>
                </a:lnTo>
                <a:lnTo>
                  <a:pt x="606933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03300" y="2209800"/>
            <a:ext cx="901700" cy="736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3213100"/>
            <a:ext cx="914400" cy="73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222500" y="2298700"/>
            <a:ext cx="203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核心系统先行集成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222500" y="3213100"/>
            <a:ext cx="87884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核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似于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区域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旋形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曲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线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表产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步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定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本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思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核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此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上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依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围程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得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度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核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统中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至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序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都被集成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92100"/>
            <a:ext cx="325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其他集成测试策略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466883" y="3691342"/>
            <a:ext cx="1268812" cy="474330"/>
          </a:xfrm>
          <a:custGeom>
            <a:avLst/>
            <a:gdLst>
              <a:gd name="connsiteX0" fmla="*/ 0 w 1268812"/>
              <a:gd name="connsiteY0" fmla="*/ 474329 h 474330"/>
              <a:gd name="connsiteX1" fmla="*/ 1268812 w 1268812"/>
              <a:gd name="connsiteY1" fmla="*/ 474329 h 474330"/>
              <a:gd name="connsiteX2" fmla="*/ 1268812 w 1268812"/>
              <a:gd name="connsiteY2" fmla="*/ 0 h 474330"/>
              <a:gd name="connsiteX3" fmla="*/ 0 w 1268812"/>
              <a:gd name="connsiteY3" fmla="*/ 0 h 474330"/>
              <a:gd name="connsiteX4" fmla="*/ 0 w 1268812"/>
              <a:gd name="connsiteY4" fmla="*/ 474329 h 474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8812" h="474330">
                <a:moveTo>
                  <a:pt x="0" y="474329"/>
                </a:moveTo>
                <a:lnTo>
                  <a:pt x="1268812" y="474329"/>
                </a:lnTo>
                <a:lnTo>
                  <a:pt x="1268812" y="0"/>
                </a:lnTo>
                <a:lnTo>
                  <a:pt x="0" y="0"/>
                </a:lnTo>
                <a:lnTo>
                  <a:pt x="0" y="474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60533" y="3684992"/>
            <a:ext cx="1281512" cy="487030"/>
          </a:xfrm>
          <a:custGeom>
            <a:avLst/>
            <a:gdLst>
              <a:gd name="connsiteX0" fmla="*/ 6350 w 1281512"/>
              <a:gd name="connsiteY0" fmla="*/ 480679 h 487030"/>
              <a:gd name="connsiteX1" fmla="*/ 1275162 w 1281512"/>
              <a:gd name="connsiteY1" fmla="*/ 480679 h 487030"/>
              <a:gd name="connsiteX2" fmla="*/ 1275162 w 1281512"/>
              <a:gd name="connsiteY2" fmla="*/ 6350 h 487030"/>
              <a:gd name="connsiteX3" fmla="*/ 6350 w 1281512"/>
              <a:gd name="connsiteY3" fmla="*/ 6350 h 487030"/>
              <a:gd name="connsiteX4" fmla="*/ 6350 w 1281512"/>
              <a:gd name="connsiteY4" fmla="*/ 480679 h 48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512" h="487030">
                <a:moveTo>
                  <a:pt x="6350" y="480679"/>
                </a:moveTo>
                <a:lnTo>
                  <a:pt x="1275162" y="480679"/>
                </a:lnTo>
                <a:lnTo>
                  <a:pt x="1275162" y="6350"/>
                </a:lnTo>
                <a:lnTo>
                  <a:pt x="6350" y="6350"/>
                </a:lnTo>
                <a:lnTo>
                  <a:pt x="6350" y="4806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46412" y="4481884"/>
            <a:ext cx="1268811" cy="474329"/>
          </a:xfrm>
          <a:custGeom>
            <a:avLst/>
            <a:gdLst>
              <a:gd name="connsiteX0" fmla="*/ 0 w 1268811"/>
              <a:gd name="connsiteY0" fmla="*/ 474329 h 474329"/>
              <a:gd name="connsiteX1" fmla="*/ 1268811 w 1268811"/>
              <a:gd name="connsiteY1" fmla="*/ 474329 h 474329"/>
              <a:gd name="connsiteX2" fmla="*/ 1268811 w 1268811"/>
              <a:gd name="connsiteY2" fmla="*/ 0 h 474329"/>
              <a:gd name="connsiteX3" fmla="*/ 0 w 1268811"/>
              <a:gd name="connsiteY3" fmla="*/ 0 h 474329"/>
              <a:gd name="connsiteX4" fmla="*/ 0 w 1268811"/>
              <a:gd name="connsiteY4" fmla="*/ 474329 h 47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8811" h="474329">
                <a:moveTo>
                  <a:pt x="0" y="474329"/>
                </a:moveTo>
                <a:lnTo>
                  <a:pt x="1268811" y="474329"/>
                </a:lnTo>
                <a:lnTo>
                  <a:pt x="1268811" y="0"/>
                </a:lnTo>
                <a:lnTo>
                  <a:pt x="0" y="0"/>
                </a:lnTo>
                <a:lnTo>
                  <a:pt x="0" y="474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40062" y="4475534"/>
            <a:ext cx="1281511" cy="487029"/>
          </a:xfrm>
          <a:custGeom>
            <a:avLst/>
            <a:gdLst>
              <a:gd name="connsiteX0" fmla="*/ 6350 w 1281511"/>
              <a:gd name="connsiteY0" fmla="*/ 480679 h 487029"/>
              <a:gd name="connsiteX1" fmla="*/ 1275161 w 1281511"/>
              <a:gd name="connsiteY1" fmla="*/ 480679 h 487029"/>
              <a:gd name="connsiteX2" fmla="*/ 1275161 w 1281511"/>
              <a:gd name="connsiteY2" fmla="*/ 6350 h 487029"/>
              <a:gd name="connsiteX3" fmla="*/ 6350 w 1281511"/>
              <a:gd name="connsiteY3" fmla="*/ 6350 h 487029"/>
              <a:gd name="connsiteX4" fmla="*/ 6350 w 1281511"/>
              <a:gd name="connsiteY4" fmla="*/ 480679 h 48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511" h="487029">
                <a:moveTo>
                  <a:pt x="6350" y="480679"/>
                </a:moveTo>
                <a:lnTo>
                  <a:pt x="1275161" y="480679"/>
                </a:lnTo>
                <a:lnTo>
                  <a:pt x="1275161" y="6350"/>
                </a:lnTo>
                <a:lnTo>
                  <a:pt x="6350" y="6350"/>
                </a:lnTo>
                <a:lnTo>
                  <a:pt x="6350" y="4806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687243" y="4481884"/>
            <a:ext cx="1268811" cy="474329"/>
          </a:xfrm>
          <a:custGeom>
            <a:avLst/>
            <a:gdLst>
              <a:gd name="connsiteX0" fmla="*/ 0 w 1268811"/>
              <a:gd name="connsiteY0" fmla="*/ 474329 h 474329"/>
              <a:gd name="connsiteX1" fmla="*/ 1268811 w 1268811"/>
              <a:gd name="connsiteY1" fmla="*/ 474329 h 474329"/>
              <a:gd name="connsiteX2" fmla="*/ 1268811 w 1268811"/>
              <a:gd name="connsiteY2" fmla="*/ 0 h 474329"/>
              <a:gd name="connsiteX3" fmla="*/ 0 w 1268811"/>
              <a:gd name="connsiteY3" fmla="*/ 0 h 474329"/>
              <a:gd name="connsiteX4" fmla="*/ 0 w 1268811"/>
              <a:gd name="connsiteY4" fmla="*/ 474329 h 47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8811" h="474329">
                <a:moveTo>
                  <a:pt x="0" y="474329"/>
                </a:moveTo>
                <a:lnTo>
                  <a:pt x="1268811" y="474329"/>
                </a:lnTo>
                <a:lnTo>
                  <a:pt x="1268811" y="0"/>
                </a:lnTo>
                <a:lnTo>
                  <a:pt x="0" y="0"/>
                </a:lnTo>
                <a:lnTo>
                  <a:pt x="0" y="474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680893" y="4475534"/>
            <a:ext cx="1281511" cy="487029"/>
          </a:xfrm>
          <a:custGeom>
            <a:avLst/>
            <a:gdLst>
              <a:gd name="connsiteX0" fmla="*/ 6350 w 1281511"/>
              <a:gd name="connsiteY0" fmla="*/ 480679 h 487029"/>
              <a:gd name="connsiteX1" fmla="*/ 1275161 w 1281511"/>
              <a:gd name="connsiteY1" fmla="*/ 480679 h 487029"/>
              <a:gd name="connsiteX2" fmla="*/ 1275161 w 1281511"/>
              <a:gd name="connsiteY2" fmla="*/ 6350 h 487029"/>
              <a:gd name="connsiteX3" fmla="*/ 6350 w 1281511"/>
              <a:gd name="connsiteY3" fmla="*/ 6350 h 487029"/>
              <a:gd name="connsiteX4" fmla="*/ 6350 w 1281511"/>
              <a:gd name="connsiteY4" fmla="*/ 480679 h 48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511" h="487029">
                <a:moveTo>
                  <a:pt x="6350" y="480679"/>
                </a:moveTo>
                <a:lnTo>
                  <a:pt x="1275161" y="480679"/>
                </a:lnTo>
                <a:lnTo>
                  <a:pt x="1275161" y="6350"/>
                </a:lnTo>
                <a:lnTo>
                  <a:pt x="6350" y="6350"/>
                </a:lnTo>
                <a:lnTo>
                  <a:pt x="6350" y="4806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80807" y="5588642"/>
            <a:ext cx="1268812" cy="474329"/>
          </a:xfrm>
          <a:custGeom>
            <a:avLst/>
            <a:gdLst>
              <a:gd name="connsiteX0" fmla="*/ 0 w 1268812"/>
              <a:gd name="connsiteY0" fmla="*/ 474329 h 474329"/>
              <a:gd name="connsiteX1" fmla="*/ 1268812 w 1268812"/>
              <a:gd name="connsiteY1" fmla="*/ 474329 h 474329"/>
              <a:gd name="connsiteX2" fmla="*/ 1268811 w 1268812"/>
              <a:gd name="connsiteY2" fmla="*/ 0 h 474329"/>
              <a:gd name="connsiteX3" fmla="*/ 0 w 1268812"/>
              <a:gd name="connsiteY3" fmla="*/ 0 h 474329"/>
              <a:gd name="connsiteX4" fmla="*/ 0 w 1268812"/>
              <a:gd name="connsiteY4" fmla="*/ 474329 h 47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8812" h="474329">
                <a:moveTo>
                  <a:pt x="0" y="474329"/>
                </a:moveTo>
                <a:lnTo>
                  <a:pt x="1268812" y="474329"/>
                </a:lnTo>
                <a:lnTo>
                  <a:pt x="1268811" y="0"/>
                </a:lnTo>
                <a:lnTo>
                  <a:pt x="0" y="0"/>
                </a:lnTo>
                <a:lnTo>
                  <a:pt x="0" y="474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874457" y="5582292"/>
            <a:ext cx="1281512" cy="487029"/>
          </a:xfrm>
          <a:custGeom>
            <a:avLst/>
            <a:gdLst>
              <a:gd name="connsiteX0" fmla="*/ 6350 w 1281512"/>
              <a:gd name="connsiteY0" fmla="*/ 480679 h 487029"/>
              <a:gd name="connsiteX1" fmla="*/ 1275162 w 1281512"/>
              <a:gd name="connsiteY1" fmla="*/ 480679 h 487029"/>
              <a:gd name="connsiteX2" fmla="*/ 1275161 w 1281512"/>
              <a:gd name="connsiteY2" fmla="*/ 6350 h 487029"/>
              <a:gd name="connsiteX3" fmla="*/ 6350 w 1281512"/>
              <a:gd name="connsiteY3" fmla="*/ 6350 h 487029"/>
              <a:gd name="connsiteX4" fmla="*/ 6350 w 1281512"/>
              <a:gd name="connsiteY4" fmla="*/ 480679 h 48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512" h="487029">
                <a:moveTo>
                  <a:pt x="6350" y="480679"/>
                </a:moveTo>
                <a:lnTo>
                  <a:pt x="1275162" y="480679"/>
                </a:lnTo>
                <a:lnTo>
                  <a:pt x="1275161" y="6350"/>
                </a:lnTo>
                <a:lnTo>
                  <a:pt x="6350" y="6350"/>
                </a:lnTo>
                <a:lnTo>
                  <a:pt x="6350" y="4806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52758" y="5588643"/>
            <a:ext cx="1268812" cy="474329"/>
          </a:xfrm>
          <a:custGeom>
            <a:avLst/>
            <a:gdLst>
              <a:gd name="connsiteX0" fmla="*/ 0 w 1268812"/>
              <a:gd name="connsiteY0" fmla="*/ 474329 h 474329"/>
              <a:gd name="connsiteX1" fmla="*/ 1268812 w 1268812"/>
              <a:gd name="connsiteY1" fmla="*/ 474329 h 474329"/>
              <a:gd name="connsiteX2" fmla="*/ 1268812 w 1268812"/>
              <a:gd name="connsiteY2" fmla="*/ 0 h 474329"/>
              <a:gd name="connsiteX3" fmla="*/ 0 w 1268812"/>
              <a:gd name="connsiteY3" fmla="*/ 0 h 474329"/>
              <a:gd name="connsiteX4" fmla="*/ 0 w 1268812"/>
              <a:gd name="connsiteY4" fmla="*/ 474329 h 47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8812" h="474329">
                <a:moveTo>
                  <a:pt x="0" y="474329"/>
                </a:moveTo>
                <a:lnTo>
                  <a:pt x="1268812" y="474329"/>
                </a:lnTo>
                <a:lnTo>
                  <a:pt x="1268812" y="0"/>
                </a:lnTo>
                <a:lnTo>
                  <a:pt x="0" y="0"/>
                </a:lnTo>
                <a:lnTo>
                  <a:pt x="0" y="474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46408" y="5582293"/>
            <a:ext cx="1281512" cy="487029"/>
          </a:xfrm>
          <a:custGeom>
            <a:avLst/>
            <a:gdLst>
              <a:gd name="connsiteX0" fmla="*/ 6350 w 1281512"/>
              <a:gd name="connsiteY0" fmla="*/ 480679 h 487029"/>
              <a:gd name="connsiteX1" fmla="*/ 1275162 w 1281512"/>
              <a:gd name="connsiteY1" fmla="*/ 480679 h 487029"/>
              <a:gd name="connsiteX2" fmla="*/ 1275162 w 1281512"/>
              <a:gd name="connsiteY2" fmla="*/ 6350 h 487029"/>
              <a:gd name="connsiteX3" fmla="*/ 6350 w 1281512"/>
              <a:gd name="connsiteY3" fmla="*/ 6350 h 487029"/>
              <a:gd name="connsiteX4" fmla="*/ 6350 w 1281512"/>
              <a:gd name="connsiteY4" fmla="*/ 480679 h 48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512" h="487029">
                <a:moveTo>
                  <a:pt x="6350" y="480679"/>
                </a:moveTo>
                <a:lnTo>
                  <a:pt x="1275162" y="480679"/>
                </a:lnTo>
                <a:lnTo>
                  <a:pt x="1275162" y="6350"/>
                </a:lnTo>
                <a:lnTo>
                  <a:pt x="6350" y="6350"/>
                </a:lnTo>
                <a:lnTo>
                  <a:pt x="6350" y="4806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66884" y="4798097"/>
            <a:ext cx="1268811" cy="474329"/>
          </a:xfrm>
          <a:custGeom>
            <a:avLst/>
            <a:gdLst>
              <a:gd name="connsiteX0" fmla="*/ 0 w 1268811"/>
              <a:gd name="connsiteY0" fmla="*/ 474329 h 474329"/>
              <a:gd name="connsiteX1" fmla="*/ 1268811 w 1268811"/>
              <a:gd name="connsiteY1" fmla="*/ 474329 h 474329"/>
              <a:gd name="connsiteX2" fmla="*/ 1268811 w 1268811"/>
              <a:gd name="connsiteY2" fmla="*/ 0 h 474329"/>
              <a:gd name="connsiteX3" fmla="*/ 0 w 1268811"/>
              <a:gd name="connsiteY3" fmla="*/ 0 h 474329"/>
              <a:gd name="connsiteX4" fmla="*/ 0 w 1268811"/>
              <a:gd name="connsiteY4" fmla="*/ 474329 h 47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8811" h="474329">
                <a:moveTo>
                  <a:pt x="0" y="474329"/>
                </a:moveTo>
                <a:lnTo>
                  <a:pt x="1268811" y="474329"/>
                </a:lnTo>
                <a:lnTo>
                  <a:pt x="1268811" y="0"/>
                </a:lnTo>
                <a:lnTo>
                  <a:pt x="0" y="0"/>
                </a:lnTo>
                <a:lnTo>
                  <a:pt x="0" y="474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460534" y="4791747"/>
            <a:ext cx="1281511" cy="487029"/>
          </a:xfrm>
          <a:custGeom>
            <a:avLst/>
            <a:gdLst>
              <a:gd name="connsiteX0" fmla="*/ 6350 w 1281511"/>
              <a:gd name="connsiteY0" fmla="*/ 480679 h 487029"/>
              <a:gd name="connsiteX1" fmla="*/ 1275161 w 1281511"/>
              <a:gd name="connsiteY1" fmla="*/ 480679 h 487029"/>
              <a:gd name="connsiteX2" fmla="*/ 1275161 w 1281511"/>
              <a:gd name="connsiteY2" fmla="*/ 6350 h 487029"/>
              <a:gd name="connsiteX3" fmla="*/ 6350 w 1281511"/>
              <a:gd name="connsiteY3" fmla="*/ 6350 h 487029"/>
              <a:gd name="connsiteX4" fmla="*/ 6350 w 1281511"/>
              <a:gd name="connsiteY4" fmla="*/ 480679 h 48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511" h="487029">
                <a:moveTo>
                  <a:pt x="6350" y="480679"/>
                </a:moveTo>
                <a:lnTo>
                  <a:pt x="1275161" y="480679"/>
                </a:lnTo>
                <a:lnTo>
                  <a:pt x="1275161" y="6350"/>
                </a:lnTo>
                <a:lnTo>
                  <a:pt x="6350" y="6350"/>
                </a:lnTo>
                <a:lnTo>
                  <a:pt x="6350" y="4806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94794" y="4159322"/>
            <a:ext cx="23872" cy="645125"/>
          </a:xfrm>
          <a:custGeom>
            <a:avLst/>
            <a:gdLst>
              <a:gd name="connsiteX0" fmla="*/ 6350 w 23872"/>
              <a:gd name="connsiteY0" fmla="*/ 6350 h 645125"/>
              <a:gd name="connsiteX1" fmla="*/ 6350 w 23872"/>
              <a:gd name="connsiteY1" fmla="*/ 638775 h 64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872" h="645125">
                <a:moveTo>
                  <a:pt x="6350" y="6350"/>
                </a:moveTo>
                <a:lnTo>
                  <a:pt x="6350" y="638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08874" y="4712699"/>
            <a:ext cx="964359" cy="202431"/>
          </a:xfrm>
          <a:custGeom>
            <a:avLst/>
            <a:gdLst>
              <a:gd name="connsiteX0" fmla="*/ 6350 w 964359"/>
              <a:gd name="connsiteY0" fmla="*/ 6350 h 202431"/>
              <a:gd name="connsiteX1" fmla="*/ 958009 w 964359"/>
              <a:gd name="connsiteY1" fmla="*/ 196082 h 202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4359" h="202431">
                <a:moveTo>
                  <a:pt x="6350" y="6350"/>
                </a:moveTo>
                <a:lnTo>
                  <a:pt x="958009" y="1960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729278" y="4712699"/>
            <a:ext cx="964314" cy="202431"/>
          </a:xfrm>
          <a:custGeom>
            <a:avLst/>
            <a:gdLst>
              <a:gd name="connsiteX0" fmla="*/ 957964 w 964314"/>
              <a:gd name="connsiteY0" fmla="*/ 6350 h 202431"/>
              <a:gd name="connsiteX1" fmla="*/ 6350 w 964314"/>
              <a:gd name="connsiteY1" fmla="*/ 196081 h 202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4314" h="202431">
                <a:moveTo>
                  <a:pt x="957964" y="6350"/>
                </a:moveTo>
                <a:lnTo>
                  <a:pt x="6350" y="19608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984682" y="5266077"/>
            <a:ext cx="647005" cy="328912"/>
          </a:xfrm>
          <a:custGeom>
            <a:avLst/>
            <a:gdLst>
              <a:gd name="connsiteX0" fmla="*/ 640655 w 647005"/>
              <a:gd name="connsiteY0" fmla="*/ 6350 h 328912"/>
              <a:gd name="connsiteX1" fmla="*/ 6350 w 647005"/>
              <a:gd name="connsiteY1" fmla="*/ 322562 h 328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7005" h="328912">
                <a:moveTo>
                  <a:pt x="640655" y="6350"/>
                </a:moveTo>
                <a:lnTo>
                  <a:pt x="6350" y="3225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570602" y="5266077"/>
            <a:ext cx="647184" cy="328912"/>
          </a:xfrm>
          <a:custGeom>
            <a:avLst/>
            <a:gdLst>
              <a:gd name="connsiteX0" fmla="*/ 640833 w 647184"/>
              <a:gd name="connsiteY0" fmla="*/ 322562 h 328912"/>
              <a:gd name="connsiteX1" fmla="*/ 6350 w 647184"/>
              <a:gd name="connsiteY1" fmla="*/ 6350 h 328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7184" h="328912">
                <a:moveTo>
                  <a:pt x="640833" y="32256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82039" y="2570988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3 w 751332"/>
              <a:gd name="connsiteY1" fmla="*/ 0 h 583691"/>
              <a:gd name="connsiteX2" fmla="*/ 751332 w 751332"/>
              <a:gd name="connsiteY2" fmla="*/ 0 h 583691"/>
              <a:gd name="connsiteX3" fmla="*/ 605408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3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074419" y="1722120"/>
            <a:ext cx="751332" cy="585216"/>
          </a:xfrm>
          <a:custGeom>
            <a:avLst/>
            <a:gdLst>
              <a:gd name="connsiteX0" fmla="*/ 0 w 751332"/>
              <a:gd name="connsiteY0" fmla="*/ 585215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5 h 585216"/>
              <a:gd name="connsiteX4" fmla="*/ 0 w 751332"/>
              <a:gd name="connsiteY4" fmla="*/ 585215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638300"/>
            <a:ext cx="914400" cy="736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2489200"/>
            <a:ext cx="901700" cy="7366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6" name="TextBox 1"/>
          <p:cNvSpPr txBox="1"/>
          <p:nvPr/>
        </p:nvSpPr>
        <p:spPr>
          <a:xfrm>
            <a:off x="1155700" y="292100"/>
            <a:ext cx="9842500" cy="38157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54100" algn="l"/>
                <a:tab pos="3251200" algn="l"/>
                <a:tab pos="46355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其他集成测试策略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54100" algn="l"/>
                <a:tab pos="3251200" algn="l"/>
                <a:tab pos="4635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客户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/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服务器集成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054100" algn="l"/>
                <a:tab pos="3251200" algn="l"/>
                <a:tab pos="4635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/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服务器集成也成为一项主要的集成测试策略，用于验证客户端和服务器段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54100" algn="l"/>
                <a:tab pos="3251200" algn="l"/>
                <a:tab pos="4635500" algn="l"/>
              </a:tabLst>
            </a:pPr>
            <a:r>
              <a:rPr lang="en-US" altLang="zh-CN" dirty="0" smtClean="0"/>
              <a:t>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054100" algn="l"/>
                <a:tab pos="3251200" algn="l"/>
                <a:tab pos="4635500" algn="l"/>
              </a:tabLst>
            </a:pPr>
            <a:r>
              <a:rPr lang="en-US" altLang="zh-CN" dirty="0" smtClean="0"/>
              <a:t>	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054100" algn="l"/>
                <a:tab pos="3251200" algn="l"/>
                <a:tab pos="46355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3568700" y="4597400"/>
            <a:ext cx="60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r>
              <a:rPr lang="en-US" altLang="zh-CN" sz="1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8013700" y="4597400"/>
            <a:ext cx="60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r>
              <a:rPr lang="en-US" altLang="zh-CN" sz="1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4203700" y="5702300"/>
            <a:ext cx="60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r>
              <a:rPr lang="en-US" altLang="zh-CN" sz="1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7378700" y="5702300"/>
            <a:ext cx="60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r>
              <a:rPr lang="en-US" altLang="zh-CN" sz="1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953000" y="4902200"/>
            <a:ext cx="22733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12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服务器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8128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6-15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客户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/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服务器结构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46445" y="3809705"/>
            <a:ext cx="529767" cy="528210"/>
          </a:xfrm>
          <a:custGeom>
            <a:avLst/>
            <a:gdLst>
              <a:gd name="connsiteX0" fmla="*/ 0 w 529767"/>
              <a:gd name="connsiteY0" fmla="*/ 528210 h 528210"/>
              <a:gd name="connsiteX1" fmla="*/ 529767 w 529767"/>
              <a:gd name="connsiteY1" fmla="*/ 528210 h 528210"/>
              <a:gd name="connsiteX2" fmla="*/ 529767 w 529767"/>
              <a:gd name="connsiteY2" fmla="*/ 0 h 528210"/>
              <a:gd name="connsiteX3" fmla="*/ 0 w 529767"/>
              <a:gd name="connsiteY3" fmla="*/ 0 h 528210"/>
              <a:gd name="connsiteX4" fmla="*/ 0 w 529767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7" h="528210">
                <a:moveTo>
                  <a:pt x="0" y="528210"/>
                </a:moveTo>
                <a:lnTo>
                  <a:pt x="529767" y="528210"/>
                </a:lnTo>
                <a:lnTo>
                  <a:pt x="529767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40095" y="3803355"/>
            <a:ext cx="542467" cy="540910"/>
          </a:xfrm>
          <a:custGeom>
            <a:avLst/>
            <a:gdLst>
              <a:gd name="connsiteX0" fmla="*/ 6350 w 542467"/>
              <a:gd name="connsiteY0" fmla="*/ 534560 h 540910"/>
              <a:gd name="connsiteX1" fmla="*/ 536117 w 542467"/>
              <a:gd name="connsiteY1" fmla="*/ 534560 h 540910"/>
              <a:gd name="connsiteX2" fmla="*/ 536117 w 542467"/>
              <a:gd name="connsiteY2" fmla="*/ 6350 h 540910"/>
              <a:gd name="connsiteX3" fmla="*/ 6350 w 542467"/>
              <a:gd name="connsiteY3" fmla="*/ 6350 h 540910"/>
              <a:gd name="connsiteX4" fmla="*/ 6350 w 542467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7" h="540910">
                <a:moveTo>
                  <a:pt x="6350" y="534560"/>
                </a:moveTo>
                <a:lnTo>
                  <a:pt x="536117" y="534560"/>
                </a:lnTo>
                <a:lnTo>
                  <a:pt x="536117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22009" y="4733766"/>
            <a:ext cx="7151928" cy="528918"/>
          </a:xfrm>
          <a:custGeom>
            <a:avLst/>
            <a:gdLst>
              <a:gd name="connsiteX0" fmla="*/ 7151928 w 7151928"/>
              <a:gd name="connsiteY0" fmla="*/ 264459 h 528918"/>
              <a:gd name="connsiteX1" fmla="*/ 6753472 w 7151928"/>
              <a:gd name="connsiteY1" fmla="*/ 528918 h 528918"/>
              <a:gd name="connsiteX2" fmla="*/ 6753472 w 7151928"/>
              <a:gd name="connsiteY2" fmla="*/ 396688 h 528918"/>
              <a:gd name="connsiteX3" fmla="*/ 0 w 7151928"/>
              <a:gd name="connsiteY3" fmla="*/ 396688 h 528918"/>
              <a:gd name="connsiteX4" fmla="*/ 0 w 7151928"/>
              <a:gd name="connsiteY4" fmla="*/ 132229 h 528918"/>
              <a:gd name="connsiteX5" fmla="*/ 6753472 w 7151928"/>
              <a:gd name="connsiteY5" fmla="*/ 132229 h 528918"/>
              <a:gd name="connsiteX6" fmla="*/ 6753472 w 7151928"/>
              <a:gd name="connsiteY6" fmla="*/ 0 h 528918"/>
              <a:gd name="connsiteX7" fmla="*/ 7151928 w 7151928"/>
              <a:gd name="connsiteY7" fmla="*/ 264459 h 528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51928" h="528918">
                <a:moveTo>
                  <a:pt x="7151928" y="264459"/>
                </a:moveTo>
                <a:lnTo>
                  <a:pt x="6753472" y="528918"/>
                </a:lnTo>
                <a:lnTo>
                  <a:pt x="6753472" y="396688"/>
                </a:lnTo>
                <a:lnTo>
                  <a:pt x="0" y="396688"/>
                </a:lnTo>
                <a:lnTo>
                  <a:pt x="0" y="132229"/>
                </a:lnTo>
                <a:lnTo>
                  <a:pt x="6753472" y="132229"/>
                </a:lnTo>
                <a:lnTo>
                  <a:pt x="6753472" y="0"/>
                </a:lnTo>
                <a:lnTo>
                  <a:pt x="7151928" y="264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15659" y="4727416"/>
            <a:ext cx="7164628" cy="541618"/>
          </a:xfrm>
          <a:custGeom>
            <a:avLst/>
            <a:gdLst>
              <a:gd name="connsiteX0" fmla="*/ 7158278 w 7164628"/>
              <a:gd name="connsiteY0" fmla="*/ 270809 h 541618"/>
              <a:gd name="connsiteX1" fmla="*/ 6759822 w 7164628"/>
              <a:gd name="connsiteY1" fmla="*/ 535268 h 541618"/>
              <a:gd name="connsiteX2" fmla="*/ 6759822 w 7164628"/>
              <a:gd name="connsiteY2" fmla="*/ 403038 h 541618"/>
              <a:gd name="connsiteX3" fmla="*/ 6350 w 7164628"/>
              <a:gd name="connsiteY3" fmla="*/ 403038 h 541618"/>
              <a:gd name="connsiteX4" fmla="*/ 6350 w 7164628"/>
              <a:gd name="connsiteY4" fmla="*/ 138579 h 541618"/>
              <a:gd name="connsiteX5" fmla="*/ 6759822 w 7164628"/>
              <a:gd name="connsiteY5" fmla="*/ 138579 h 541618"/>
              <a:gd name="connsiteX6" fmla="*/ 6759822 w 7164628"/>
              <a:gd name="connsiteY6" fmla="*/ 6350 h 541618"/>
              <a:gd name="connsiteX7" fmla="*/ 7158278 w 7164628"/>
              <a:gd name="connsiteY7" fmla="*/ 270809 h 5416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64628" h="541618">
                <a:moveTo>
                  <a:pt x="7158278" y="270809"/>
                </a:moveTo>
                <a:lnTo>
                  <a:pt x="6759822" y="535268"/>
                </a:lnTo>
                <a:lnTo>
                  <a:pt x="6759822" y="403038"/>
                </a:lnTo>
                <a:lnTo>
                  <a:pt x="6350" y="403038"/>
                </a:lnTo>
                <a:lnTo>
                  <a:pt x="6350" y="138579"/>
                </a:lnTo>
                <a:lnTo>
                  <a:pt x="6759822" y="138579"/>
                </a:lnTo>
                <a:lnTo>
                  <a:pt x="6759822" y="6350"/>
                </a:lnTo>
                <a:lnTo>
                  <a:pt x="7158278" y="270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0543" y="4331566"/>
            <a:ext cx="542485" cy="540780"/>
          </a:xfrm>
          <a:custGeom>
            <a:avLst/>
            <a:gdLst>
              <a:gd name="connsiteX0" fmla="*/ 6350 w 542485"/>
              <a:gd name="connsiteY0" fmla="*/ 6350 h 540780"/>
              <a:gd name="connsiteX1" fmla="*/ 536135 w 542485"/>
              <a:gd name="connsiteY1" fmla="*/ 534430 h 540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85" h="540780">
                <a:moveTo>
                  <a:pt x="6350" y="6350"/>
                </a:moveTo>
                <a:lnTo>
                  <a:pt x="536135" y="5344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190586" y="4740274"/>
            <a:ext cx="132442" cy="132071"/>
          </a:xfrm>
          <a:custGeom>
            <a:avLst/>
            <a:gdLst>
              <a:gd name="connsiteX0" fmla="*/ 6350 w 132442"/>
              <a:gd name="connsiteY0" fmla="*/ 85937 h 132071"/>
              <a:gd name="connsiteX1" fmla="*/ 126092 w 132442"/>
              <a:gd name="connsiteY1" fmla="*/ 125721 h 132071"/>
              <a:gd name="connsiteX2" fmla="*/ 86153 w 132442"/>
              <a:gd name="connsiteY2" fmla="*/ 6350 h 132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2442" h="132071">
                <a:moveTo>
                  <a:pt x="6350" y="85937"/>
                </a:moveTo>
                <a:lnTo>
                  <a:pt x="126092" y="125721"/>
                </a:lnTo>
                <a:lnTo>
                  <a:pt x="8615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310328" y="5124105"/>
            <a:ext cx="542466" cy="540742"/>
          </a:xfrm>
          <a:custGeom>
            <a:avLst/>
            <a:gdLst>
              <a:gd name="connsiteX0" fmla="*/ 6350 w 542466"/>
              <a:gd name="connsiteY0" fmla="*/ 534392 h 540742"/>
              <a:gd name="connsiteX1" fmla="*/ 536116 w 542466"/>
              <a:gd name="connsiteY1" fmla="*/ 6350 h 540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66" h="540742">
                <a:moveTo>
                  <a:pt x="6350" y="534392"/>
                </a:moveTo>
                <a:lnTo>
                  <a:pt x="53611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20353" y="5124105"/>
            <a:ext cx="132442" cy="132071"/>
          </a:xfrm>
          <a:custGeom>
            <a:avLst/>
            <a:gdLst>
              <a:gd name="connsiteX0" fmla="*/ 86171 w 132442"/>
              <a:gd name="connsiteY0" fmla="*/ 125721 h 132071"/>
              <a:gd name="connsiteX1" fmla="*/ 126092 w 132442"/>
              <a:gd name="connsiteY1" fmla="*/ 6350 h 132071"/>
              <a:gd name="connsiteX2" fmla="*/ 6350 w 132442"/>
              <a:gd name="connsiteY2" fmla="*/ 46115 h 132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2442" h="132071">
                <a:moveTo>
                  <a:pt x="86171" y="125721"/>
                </a:moveTo>
                <a:lnTo>
                  <a:pt x="126092" y="6350"/>
                </a:lnTo>
                <a:lnTo>
                  <a:pt x="6350" y="461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04979" y="4331566"/>
            <a:ext cx="542653" cy="536363"/>
          </a:xfrm>
          <a:custGeom>
            <a:avLst/>
            <a:gdLst>
              <a:gd name="connsiteX0" fmla="*/ 6350 w 542653"/>
              <a:gd name="connsiteY0" fmla="*/ 6350 h 536363"/>
              <a:gd name="connsiteX1" fmla="*/ 536303 w 542653"/>
              <a:gd name="connsiteY1" fmla="*/ 530013 h 536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653" h="536363">
                <a:moveTo>
                  <a:pt x="6350" y="6350"/>
                </a:moveTo>
                <a:lnTo>
                  <a:pt x="536303" y="5300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514947" y="4736025"/>
            <a:ext cx="132685" cy="131904"/>
          </a:xfrm>
          <a:custGeom>
            <a:avLst/>
            <a:gdLst>
              <a:gd name="connsiteX0" fmla="*/ 6350 w 132685"/>
              <a:gd name="connsiteY0" fmla="*/ 86291 h 131904"/>
              <a:gd name="connsiteX1" fmla="*/ 126335 w 132685"/>
              <a:gd name="connsiteY1" fmla="*/ 125554 h 131904"/>
              <a:gd name="connsiteX2" fmla="*/ 85779 w 132685"/>
              <a:gd name="connsiteY2" fmla="*/ 6350 h 131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2685" h="131904">
                <a:moveTo>
                  <a:pt x="6350" y="86291"/>
                </a:moveTo>
                <a:lnTo>
                  <a:pt x="126335" y="125554"/>
                </a:lnTo>
                <a:lnTo>
                  <a:pt x="8577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22009" y="3809705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15659" y="3803355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51776" y="5658500"/>
            <a:ext cx="529767" cy="528210"/>
          </a:xfrm>
          <a:custGeom>
            <a:avLst/>
            <a:gdLst>
              <a:gd name="connsiteX0" fmla="*/ 0 w 529767"/>
              <a:gd name="connsiteY0" fmla="*/ 528210 h 528210"/>
              <a:gd name="connsiteX1" fmla="*/ 529767 w 529767"/>
              <a:gd name="connsiteY1" fmla="*/ 528210 h 528210"/>
              <a:gd name="connsiteX2" fmla="*/ 529767 w 529767"/>
              <a:gd name="connsiteY2" fmla="*/ 0 h 528210"/>
              <a:gd name="connsiteX3" fmla="*/ 0 w 529767"/>
              <a:gd name="connsiteY3" fmla="*/ 0 h 528210"/>
              <a:gd name="connsiteX4" fmla="*/ 0 w 529767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7" h="528210">
                <a:moveTo>
                  <a:pt x="0" y="528210"/>
                </a:moveTo>
                <a:lnTo>
                  <a:pt x="529767" y="528210"/>
                </a:lnTo>
                <a:lnTo>
                  <a:pt x="529767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45426" y="5652150"/>
            <a:ext cx="542467" cy="540910"/>
          </a:xfrm>
          <a:custGeom>
            <a:avLst/>
            <a:gdLst>
              <a:gd name="connsiteX0" fmla="*/ 6350 w 542467"/>
              <a:gd name="connsiteY0" fmla="*/ 534560 h 540910"/>
              <a:gd name="connsiteX1" fmla="*/ 536117 w 542467"/>
              <a:gd name="connsiteY1" fmla="*/ 534560 h 540910"/>
              <a:gd name="connsiteX2" fmla="*/ 536117 w 542467"/>
              <a:gd name="connsiteY2" fmla="*/ 6350 h 540910"/>
              <a:gd name="connsiteX3" fmla="*/ 6350 w 542467"/>
              <a:gd name="connsiteY3" fmla="*/ 6350 h 540910"/>
              <a:gd name="connsiteX4" fmla="*/ 6350 w 542467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7" h="540910">
                <a:moveTo>
                  <a:pt x="6350" y="534560"/>
                </a:moveTo>
                <a:lnTo>
                  <a:pt x="536117" y="534560"/>
                </a:lnTo>
                <a:lnTo>
                  <a:pt x="536117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170937" y="3809705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164587" y="3803355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29415" y="4331566"/>
            <a:ext cx="553568" cy="530829"/>
          </a:xfrm>
          <a:custGeom>
            <a:avLst/>
            <a:gdLst>
              <a:gd name="connsiteX0" fmla="*/ 6350 w 553568"/>
              <a:gd name="connsiteY0" fmla="*/ 6350 h 530829"/>
              <a:gd name="connsiteX1" fmla="*/ 547218 w 553568"/>
              <a:gd name="connsiteY1" fmla="*/ 524479 h 5308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3568" h="530829">
                <a:moveTo>
                  <a:pt x="6350" y="6350"/>
                </a:moveTo>
                <a:lnTo>
                  <a:pt x="547218" y="52447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49737" y="4731125"/>
            <a:ext cx="133246" cy="131270"/>
          </a:xfrm>
          <a:custGeom>
            <a:avLst/>
            <a:gdLst>
              <a:gd name="connsiteX0" fmla="*/ 6350 w 133246"/>
              <a:gd name="connsiteY0" fmla="*/ 87521 h 131270"/>
              <a:gd name="connsiteX1" fmla="*/ 126896 w 133246"/>
              <a:gd name="connsiteY1" fmla="*/ 124920 h 131270"/>
              <a:gd name="connsiteX2" fmla="*/ 84658 w 133246"/>
              <a:gd name="connsiteY2" fmla="*/ 6350 h 131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3246" h="131270">
                <a:moveTo>
                  <a:pt x="6350" y="87521"/>
                </a:moveTo>
                <a:lnTo>
                  <a:pt x="126896" y="124920"/>
                </a:lnTo>
                <a:lnTo>
                  <a:pt x="846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495261" y="3809705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488911" y="3803355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753925" y="4331566"/>
            <a:ext cx="547961" cy="525332"/>
          </a:xfrm>
          <a:custGeom>
            <a:avLst/>
            <a:gdLst>
              <a:gd name="connsiteX0" fmla="*/ 6350 w 547961"/>
              <a:gd name="connsiteY0" fmla="*/ 6350 h 525332"/>
              <a:gd name="connsiteX1" fmla="*/ 541611 w 547961"/>
              <a:gd name="connsiteY1" fmla="*/ 518982 h 525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961" h="525332">
                <a:moveTo>
                  <a:pt x="6350" y="6350"/>
                </a:moveTo>
                <a:lnTo>
                  <a:pt x="541611" y="5189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168641" y="4725665"/>
            <a:ext cx="133246" cy="131233"/>
          </a:xfrm>
          <a:custGeom>
            <a:avLst/>
            <a:gdLst>
              <a:gd name="connsiteX0" fmla="*/ 6350 w 133246"/>
              <a:gd name="connsiteY0" fmla="*/ 87521 h 131233"/>
              <a:gd name="connsiteX1" fmla="*/ 126896 w 133246"/>
              <a:gd name="connsiteY1" fmla="*/ 124883 h 131233"/>
              <a:gd name="connsiteX2" fmla="*/ 84658 w 133246"/>
              <a:gd name="connsiteY2" fmla="*/ 6350 h 1312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3246" h="131233">
                <a:moveTo>
                  <a:pt x="6350" y="87521"/>
                </a:moveTo>
                <a:lnTo>
                  <a:pt x="126896" y="124883"/>
                </a:lnTo>
                <a:lnTo>
                  <a:pt x="846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819772" y="3809705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813422" y="3803355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078249" y="4331566"/>
            <a:ext cx="515068" cy="519984"/>
          </a:xfrm>
          <a:custGeom>
            <a:avLst/>
            <a:gdLst>
              <a:gd name="connsiteX0" fmla="*/ 6350 w 515068"/>
              <a:gd name="connsiteY0" fmla="*/ 6350 h 519984"/>
              <a:gd name="connsiteX1" fmla="*/ 508718 w 515068"/>
              <a:gd name="connsiteY1" fmla="*/ 513634 h 519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5068" h="519984">
                <a:moveTo>
                  <a:pt x="6350" y="6350"/>
                </a:moveTo>
                <a:lnTo>
                  <a:pt x="508718" y="51363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461006" y="4719217"/>
            <a:ext cx="132311" cy="132332"/>
          </a:xfrm>
          <a:custGeom>
            <a:avLst/>
            <a:gdLst>
              <a:gd name="connsiteX0" fmla="*/ 6350 w 132311"/>
              <a:gd name="connsiteY0" fmla="*/ 85415 h 132332"/>
              <a:gd name="connsiteX1" fmla="*/ 125961 w 132311"/>
              <a:gd name="connsiteY1" fmla="*/ 125982 h 132332"/>
              <a:gd name="connsiteX2" fmla="*/ 86714 w 132311"/>
              <a:gd name="connsiteY2" fmla="*/ 6350 h 132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2311" h="132332">
                <a:moveTo>
                  <a:pt x="6350" y="85415"/>
                </a:moveTo>
                <a:lnTo>
                  <a:pt x="125961" y="125982"/>
                </a:lnTo>
                <a:lnTo>
                  <a:pt x="8671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634746" y="5117527"/>
            <a:ext cx="536934" cy="547320"/>
          </a:xfrm>
          <a:custGeom>
            <a:avLst/>
            <a:gdLst>
              <a:gd name="connsiteX0" fmla="*/ 6350 w 536934"/>
              <a:gd name="connsiteY0" fmla="*/ 540970 h 547320"/>
              <a:gd name="connsiteX1" fmla="*/ 530584 w 536934"/>
              <a:gd name="connsiteY1" fmla="*/ 6350 h 547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6934" h="547320">
                <a:moveTo>
                  <a:pt x="6350" y="540970"/>
                </a:moveTo>
                <a:lnTo>
                  <a:pt x="53058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039743" y="5117527"/>
            <a:ext cx="131937" cy="132519"/>
          </a:xfrm>
          <a:custGeom>
            <a:avLst/>
            <a:gdLst>
              <a:gd name="connsiteX0" fmla="*/ 87087 w 131937"/>
              <a:gd name="connsiteY0" fmla="*/ 126169 h 132519"/>
              <a:gd name="connsiteX1" fmla="*/ 125587 w 131937"/>
              <a:gd name="connsiteY1" fmla="*/ 6350 h 132519"/>
              <a:gd name="connsiteX2" fmla="*/ 6350 w 131937"/>
              <a:gd name="connsiteY2" fmla="*/ 47476 h 132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937" h="132519">
                <a:moveTo>
                  <a:pt x="87087" y="126169"/>
                </a:moveTo>
                <a:lnTo>
                  <a:pt x="125587" y="6350"/>
                </a:lnTo>
                <a:lnTo>
                  <a:pt x="6350" y="474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376268" y="5658500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69918" y="5652150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959256" y="5112067"/>
            <a:ext cx="525721" cy="552780"/>
          </a:xfrm>
          <a:custGeom>
            <a:avLst/>
            <a:gdLst>
              <a:gd name="connsiteX0" fmla="*/ 6350 w 525721"/>
              <a:gd name="connsiteY0" fmla="*/ 546430 h 552780"/>
              <a:gd name="connsiteX1" fmla="*/ 519371 w 525721"/>
              <a:gd name="connsiteY1" fmla="*/ 6350 h 552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5721" h="552780">
                <a:moveTo>
                  <a:pt x="6350" y="546430"/>
                </a:moveTo>
                <a:lnTo>
                  <a:pt x="51937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353788" y="5112067"/>
            <a:ext cx="131190" cy="133115"/>
          </a:xfrm>
          <a:custGeom>
            <a:avLst/>
            <a:gdLst>
              <a:gd name="connsiteX0" fmla="*/ 88208 w 131190"/>
              <a:gd name="connsiteY0" fmla="*/ 126765 h 133115"/>
              <a:gd name="connsiteX1" fmla="*/ 124840 w 131190"/>
              <a:gd name="connsiteY1" fmla="*/ 6350 h 133115"/>
              <a:gd name="connsiteX2" fmla="*/ 6350 w 131190"/>
              <a:gd name="connsiteY2" fmla="*/ 49358 h 133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190" h="133115">
                <a:moveTo>
                  <a:pt x="88208" y="126765"/>
                </a:moveTo>
                <a:lnTo>
                  <a:pt x="124840" y="6350"/>
                </a:lnTo>
                <a:lnTo>
                  <a:pt x="6350" y="493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700592" y="5658500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694242" y="5652150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283580" y="5106477"/>
            <a:ext cx="547774" cy="558370"/>
          </a:xfrm>
          <a:custGeom>
            <a:avLst/>
            <a:gdLst>
              <a:gd name="connsiteX0" fmla="*/ 6350 w 547774"/>
              <a:gd name="connsiteY0" fmla="*/ 552020 h 558370"/>
              <a:gd name="connsiteX1" fmla="*/ 541424 w 547774"/>
              <a:gd name="connsiteY1" fmla="*/ 6350 h 558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774" h="558370">
                <a:moveTo>
                  <a:pt x="6350" y="552020"/>
                </a:moveTo>
                <a:lnTo>
                  <a:pt x="54142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699417" y="5106477"/>
            <a:ext cx="131937" cy="132519"/>
          </a:xfrm>
          <a:custGeom>
            <a:avLst/>
            <a:gdLst>
              <a:gd name="connsiteX0" fmla="*/ 87087 w 131937"/>
              <a:gd name="connsiteY0" fmla="*/ 126169 h 132519"/>
              <a:gd name="connsiteX1" fmla="*/ 125587 w 131937"/>
              <a:gd name="connsiteY1" fmla="*/ 6350 h 132519"/>
              <a:gd name="connsiteX2" fmla="*/ 6350 w 131937"/>
              <a:gd name="connsiteY2" fmla="*/ 47476 h 132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937" h="132519">
                <a:moveTo>
                  <a:pt x="87087" y="126169"/>
                </a:moveTo>
                <a:lnTo>
                  <a:pt x="125587" y="6350"/>
                </a:lnTo>
                <a:lnTo>
                  <a:pt x="6350" y="474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025103" y="5658500"/>
            <a:ext cx="529766" cy="528210"/>
          </a:xfrm>
          <a:custGeom>
            <a:avLst/>
            <a:gdLst>
              <a:gd name="connsiteX0" fmla="*/ 0 w 529766"/>
              <a:gd name="connsiteY0" fmla="*/ 528210 h 528210"/>
              <a:gd name="connsiteX1" fmla="*/ 529766 w 529766"/>
              <a:gd name="connsiteY1" fmla="*/ 528210 h 528210"/>
              <a:gd name="connsiteX2" fmla="*/ 529766 w 529766"/>
              <a:gd name="connsiteY2" fmla="*/ 0 h 528210"/>
              <a:gd name="connsiteX3" fmla="*/ 0 w 529766"/>
              <a:gd name="connsiteY3" fmla="*/ 0 h 528210"/>
              <a:gd name="connsiteX4" fmla="*/ 0 w 529766"/>
              <a:gd name="connsiteY4" fmla="*/ 528210 h 528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766" h="528210">
                <a:moveTo>
                  <a:pt x="0" y="528210"/>
                </a:moveTo>
                <a:lnTo>
                  <a:pt x="529766" y="528210"/>
                </a:lnTo>
                <a:lnTo>
                  <a:pt x="529766" y="0"/>
                </a:lnTo>
                <a:lnTo>
                  <a:pt x="0" y="0"/>
                </a:lnTo>
                <a:lnTo>
                  <a:pt x="0" y="5282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018753" y="5652150"/>
            <a:ext cx="542466" cy="540910"/>
          </a:xfrm>
          <a:custGeom>
            <a:avLst/>
            <a:gdLst>
              <a:gd name="connsiteX0" fmla="*/ 6350 w 542466"/>
              <a:gd name="connsiteY0" fmla="*/ 534560 h 540910"/>
              <a:gd name="connsiteX1" fmla="*/ 536116 w 542466"/>
              <a:gd name="connsiteY1" fmla="*/ 534560 h 540910"/>
              <a:gd name="connsiteX2" fmla="*/ 536116 w 542466"/>
              <a:gd name="connsiteY2" fmla="*/ 6350 h 540910"/>
              <a:gd name="connsiteX3" fmla="*/ 6350 w 542466"/>
              <a:gd name="connsiteY3" fmla="*/ 6350 h 540910"/>
              <a:gd name="connsiteX4" fmla="*/ 6350 w 542466"/>
              <a:gd name="connsiteY4" fmla="*/ 534560 h 540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466" h="540910">
                <a:moveTo>
                  <a:pt x="6350" y="534560"/>
                </a:moveTo>
                <a:lnTo>
                  <a:pt x="536116" y="534560"/>
                </a:lnTo>
                <a:lnTo>
                  <a:pt x="536116" y="6350"/>
                </a:lnTo>
                <a:lnTo>
                  <a:pt x="6350" y="6350"/>
                </a:lnTo>
                <a:lnTo>
                  <a:pt x="6350" y="534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1074419" y="2357627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1056132" y="1470660"/>
            <a:ext cx="751332" cy="583692"/>
          </a:xfrm>
          <a:custGeom>
            <a:avLst/>
            <a:gdLst>
              <a:gd name="connsiteX0" fmla="*/ 0 w 751332"/>
              <a:gd name="connsiteY0" fmla="*/ 583691 h 583692"/>
              <a:gd name="connsiteX1" fmla="*/ 145922 w 751332"/>
              <a:gd name="connsiteY1" fmla="*/ 0 h 583692"/>
              <a:gd name="connsiteX2" fmla="*/ 751332 w 751332"/>
              <a:gd name="connsiteY2" fmla="*/ 0 h 583692"/>
              <a:gd name="connsiteX3" fmla="*/ 605408 w 751332"/>
              <a:gd name="connsiteY3" fmla="*/ 583691 h 583692"/>
              <a:gd name="connsiteX4" fmla="*/ 0 w 751332"/>
              <a:gd name="connsiteY4" fmla="*/ 583691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1"/>
                </a:moveTo>
                <a:lnTo>
                  <a:pt x="145922" y="0"/>
                </a:lnTo>
                <a:lnTo>
                  <a:pt x="751332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7900" y="1397000"/>
            <a:ext cx="901700" cy="736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73300"/>
            <a:ext cx="914400" cy="7493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4406900" y="3009900"/>
            <a:ext cx="127000" cy="173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222500" y="3086100"/>
            <a:ext cx="177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有代码开发完毕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155700" y="292100"/>
            <a:ext cx="9867900" cy="266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668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其他集成测试策略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持续集成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持续集成是指，同步于软件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开发过程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繁不断的对已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完成的代码进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行集成的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过程。持续集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成一般在部分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代码开发之后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便开始集成测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试工作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，而不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需等待所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924300" y="3848100"/>
            <a:ext cx="38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5905500" y="4889500"/>
            <a:ext cx="38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基线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2590800" y="3848100"/>
            <a:ext cx="38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3124200" y="5702300"/>
            <a:ext cx="38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4445000" y="5702300"/>
            <a:ext cx="38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5778500" y="5702300"/>
            <a:ext cx="38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4978400" y="3848100"/>
            <a:ext cx="635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7632700" y="3848100"/>
            <a:ext cx="635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5511800" y="5283200"/>
            <a:ext cx="38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6832600" y="5283200"/>
            <a:ext cx="38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7099300" y="5702300"/>
            <a:ext cx="38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3517900" y="4495800"/>
            <a:ext cx="38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6311900" y="3848100"/>
            <a:ext cx="635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代码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模块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sz="15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3924300" y="5422900"/>
            <a:ext cx="38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集成</a:t>
            </a:r>
            <a:endParaRPr lang="en-US" altLang="zh-CN" sz="15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5295900" y="6248400"/>
            <a:ext cx="1574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6-16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持续集成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79487" y="3962027"/>
            <a:ext cx="4042037" cy="2020529"/>
          </a:xfrm>
          <a:custGeom>
            <a:avLst/>
            <a:gdLst>
              <a:gd name="connsiteX0" fmla="*/ 2021030 w 4042037"/>
              <a:gd name="connsiteY0" fmla="*/ 2020529 h 2020529"/>
              <a:gd name="connsiteX1" fmla="*/ 4042037 w 4042037"/>
              <a:gd name="connsiteY1" fmla="*/ 2020530 h 2020529"/>
              <a:gd name="connsiteX2" fmla="*/ 2021030 w 4042037"/>
              <a:gd name="connsiteY2" fmla="*/ 0 h 2020529"/>
              <a:gd name="connsiteX3" fmla="*/ 0 w 4042037"/>
              <a:gd name="connsiteY3" fmla="*/ 2020529 h 2020529"/>
              <a:gd name="connsiteX4" fmla="*/ 2021030 w 4042037"/>
              <a:gd name="connsiteY4" fmla="*/ 2020529 h 20205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42037" h="2020529">
                <a:moveTo>
                  <a:pt x="2021030" y="2020529"/>
                </a:moveTo>
                <a:lnTo>
                  <a:pt x="4042037" y="2020530"/>
                </a:lnTo>
                <a:cubicBezTo>
                  <a:pt x="4042037" y="904534"/>
                  <a:pt x="3137052" y="0"/>
                  <a:pt x="2021030" y="0"/>
                </a:cubicBezTo>
                <a:cubicBezTo>
                  <a:pt x="904842" y="0"/>
                  <a:pt x="0" y="904533"/>
                  <a:pt x="0" y="2020529"/>
                </a:cubicBezTo>
                <a:lnTo>
                  <a:pt x="2021030" y="2020529"/>
                </a:lnTo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73137" y="3955677"/>
            <a:ext cx="4054737" cy="2033229"/>
          </a:xfrm>
          <a:custGeom>
            <a:avLst/>
            <a:gdLst>
              <a:gd name="connsiteX0" fmla="*/ 2027380 w 4054737"/>
              <a:gd name="connsiteY0" fmla="*/ 2026879 h 2033229"/>
              <a:gd name="connsiteX1" fmla="*/ 4048387 w 4054737"/>
              <a:gd name="connsiteY1" fmla="*/ 2026880 h 2033229"/>
              <a:gd name="connsiteX2" fmla="*/ 2027380 w 4054737"/>
              <a:gd name="connsiteY2" fmla="*/ 6350 h 2033229"/>
              <a:gd name="connsiteX3" fmla="*/ 6350 w 4054737"/>
              <a:gd name="connsiteY3" fmla="*/ 2026879 h 2033229"/>
              <a:gd name="connsiteX4" fmla="*/ 2027380 w 4054737"/>
              <a:gd name="connsiteY4" fmla="*/ 2026879 h 2033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4737" h="2033229">
                <a:moveTo>
                  <a:pt x="2027380" y="2026879"/>
                </a:moveTo>
                <a:lnTo>
                  <a:pt x="4048387" y="2026880"/>
                </a:lnTo>
                <a:cubicBezTo>
                  <a:pt x="4048387" y="910884"/>
                  <a:pt x="3143402" y="6350"/>
                  <a:pt x="2027380" y="6350"/>
                </a:cubicBezTo>
                <a:cubicBezTo>
                  <a:pt x="911192" y="6350"/>
                  <a:pt x="6349" y="910883"/>
                  <a:pt x="6350" y="2026879"/>
                </a:cubicBezTo>
                <a:lnTo>
                  <a:pt x="2027380" y="20268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84739" y="4467160"/>
            <a:ext cx="3031533" cy="1515397"/>
          </a:xfrm>
          <a:custGeom>
            <a:avLst/>
            <a:gdLst>
              <a:gd name="connsiteX0" fmla="*/ 1515778 w 3031533"/>
              <a:gd name="connsiteY0" fmla="*/ 1515397 h 1515397"/>
              <a:gd name="connsiteX1" fmla="*/ 3031533 w 3031533"/>
              <a:gd name="connsiteY1" fmla="*/ 1515397 h 1515397"/>
              <a:gd name="connsiteX2" fmla="*/ 1515778 w 3031533"/>
              <a:gd name="connsiteY2" fmla="*/ 0 h 1515397"/>
              <a:gd name="connsiteX3" fmla="*/ 0 w 3031533"/>
              <a:gd name="connsiteY3" fmla="*/ 1515397 h 1515397"/>
              <a:gd name="connsiteX4" fmla="*/ 1515778 w 3031533"/>
              <a:gd name="connsiteY4" fmla="*/ 1515397 h 15153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1533" h="1515397">
                <a:moveTo>
                  <a:pt x="1515778" y="1515397"/>
                </a:moveTo>
                <a:lnTo>
                  <a:pt x="3031533" y="1515397"/>
                </a:lnTo>
                <a:cubicBezTo>
                  <a:pt x="3031533" y="678341"/>
                  <a:pt x="2352795" y="0"/>
                  <a:pt x="1515778" y="0"/>
                </a:cubicBezTo>
                <a:cubicBezTo>
                  <a:pt x="678619" y="0"/>
                  <a:pt x="0" y="678340"/>
                  <a:pt x="0" y="1515397"/>
                </a:cubicBezTo>
                <a:lnTo>
                  <a:pt x="1515778" y="1515397"/>
                </a:ln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8389" y="4460810"/>
            <a:ext cx="3044233" cy="1528097"/>
          </a:xfrm>
          <a:custGeom>
            <a:avLst/>
            <a:gdLst>
              <a:gd name="connsiteX0" fmla="*/ 1522128 w 3044233"/>
              <a:gd name="connsiteY0" fmla="*/ 1521747 h 1528097"/>
              <a:gd name="connsiteX1" fmla="*/ 3037883 w 3044233"/>
              <a:gd name="connsiteY1" fmla="*/ 1521747 h 1528097"/>
              <a:gd name="connsiteX2" fmla="*/ 1522128 w 3044233"/>
              <a:gd name="connsiteY2" fmla="*/ 6350 h 1528097"/>
              <a:gd name="connsiteX3" fmla="*/ 6350 w 3044233"/>
              <a:gd name="connsiteY3" fmla="*/ 1521747 h 1528097"/>
              <a:gd name="connsiteX4" fmla="*/ 1522128 w 3044233"/>
              <a:gd name="connsiteY4" fmla="*/ 1521747 h 15280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4233" h="1528097">
                <a:moveTo>
                  <a:pt x="1522128" y="1521747"/>
                </a:moveTo>
                <a:lnTo>
                  <a:pt x="3037883" y="1521747"/>
                </a:lnTo>
                <a:cubicBezTo>
                  <a:pt x="3037883" y="684691"/>
                  <a:pt x="2359145" y="6350"/>
                  <a:pt x="1522128" y="6350"/>
                </a:cubicBezTo>
                <a:cubicBezTo>
                  <a:pt x="684969" y="6350"/>
                  <a:pt x="6350" y="684690"/>
                  <a:pt x="6350" y="1521747"/>
                </a:cubicBezTo>
                <a:lnTo>
                  <a:pt x="1522128" y="152174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089990" y="4972292"/>
            <a:ext cx="2021030" cy="1010264"/>
          </a:xfrm>
          <a:custGeom>
            <a:avLst/>
            <a:gdLst>
              <a:gd name="connsiteX0" fmla="*/ 1010527 w 2021030"/>
              <a:gd name="connsiteY0" fmla="*/ 1010264 h 1010264"/>
              <a:gd name="connsiteX1" fmla="*/ 2021030 w 2021030"/>
              <a:gd name="connsiteY1" fmla="*/ 1010264 h 1010264"/>
              <a:gd name="connsiteX2" fmla="*/ 1010527 w 2021030"/>
              <a:gd name="connsiteY2" fmla="*/ 0 h 1010264"/>
              <a:gd name="connsiteX3" fmla="*/ 0 w 2021030"/>
              <a:gd name="connsiteY3" fmla="*/ 1010264 h 1010264"/>
              <a:gd name="connsiteX4" fmla="*/ 1010527 w 2021030"/>
              <a:gd name="connsiteY4" fmla="*/ 1010264 h 1010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1030" h="1010264">
                <a:moveTo>
                  <a:pt x="1010527" y="1010264"/>
                </a:moveTo>
                <a:lnTo>
                  <a:pt x="2021030" y="1010264"/>
                </a:lnTo>
                <a:cubicBezTo>
                  <a:pt x="2021030" y="452147"/>
                  <a:pt x="1568538" y="0"/>
                  <a:pt x="1010527" y="0"/>
                </a:cubicBezTo>
                <a:cubicBezTo>
                  <a:pt x="452421" y="0"/>
                  <a:pt x="0" y="452147"/>
                  <a:pt x="0" y="1010264"/>
                </a:cubicBezTo>
                <a:lnTo>
                  <a:pt x="1010527" y="1010264"/>
                </a:lnTo>
              </a:path>
            </a:pathLst>
          </a:custGeom>
          <a:solidFill>
            <a:srgbClr val="A5A5A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083640" y="4965942"/>
            <a:ext cx="2033730" cy="1022964"/>
          </a:xfrm>
          <a:custGeom>
            <a:avLst/>
            <a:gdLst>
              <a:gd name="connsiteX0" fmla="*/ 1016877 w 2033730"/>
              <a:gd name="connsiteY0" fmla="*/ 1016614 h 1022964"/>
              <a:gd name="connsiteX1" fmla="*/ 2027380 w 2033730"/>
              <a:gd name="connsiteY1" fmla="*/ 1016614 h 1022964"/>
              <a:gd name="connsiteX2" fmla="*/ 1016877 w 2033730"/>
              <a:gd name="connsiteY2" fmla="*/ 6350 h 1022964"/>
              <a:gd name="connsiteX3" fmla="*/ 6350 w 2033730"/>
              <a:gd name="connsiteY3" fmla="*/ 1016614 h 1022964"/>
              <a:gd name="connsiteX4" fmla="*/ 1016877 w 2033730"/>
              <a:gd name="connsiteY4" fmla="*/ 1016614 h 1022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3730" h="1022964">
                <a:moveTo>
                  <a:pt x="1016877" y="1016614"/>
                </a:moveTo>
                <a:lnTo>
                  <a:pt x="2027380" y="1016614"/>
                </a:lnTo>
                <a:cubicBezTo>
                  <a:pt x="2027380" y="458497"/>
                  <a:pt x="1574888" y="6350"/>
                  <a:pt x="1016877" y="6350"/>
                </a:cubicBezTo>
                <a:cubicBezTo>
                  <a:pt x="458771" y="6350"/>
                  <a:pt x="6350" y="458497"/>
                  <a:pt x="6350" y="1016614"/>
                </a:cubicBezTo>
                <a:lnTo>
                  <a:pt x="1016877" y="10166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95266" y="5477424"/>
            <a:ext cx="1010503" cy="505132"/>
          </a:xfrm>
          <a:custGeom>
            <a:avLst/>
            <a:gdLst>
              <a:gd name="connsiteX0" fmla="*/ 505251 w 1010503"/>
              <a:gd name="connsiteY0" fmla="*/ 505132 h 505132"/>
              <a:gd name="connsiteX1" fmla="*/ 1010503 w 1010503"/>
              <a:gd name="connsiteY1" fmla="*/ 505132 h 505132"/>
              <a:gd name="connsiteX2" fmla="*/ 505251 w 1010503"/>
              <a:gd name="connsiteY2" fmla="*/ 0 h 505132"/>
              <a:gd name="connsiteX3" fmla="*/ 0 w 1010503"/>
              <a:gd name="connsiteY3" fmla="*/ 505132 h 505132"/>
              <a:gd name="connsiteX4" fmla="*/ 505251 w 1010503"/>
              <a:gd name="connsiteY4" fmla="*/ 505132 h 50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0503" h="505132">
                <a:moveTo>
                  <a:pt x="505251" y="505132"/>
                </a:moveTo>
                <a:lnTo>
                  <a:pt x="1010503" y="505132"/>
                </a:lnTo>
                <a:cubicBezTo>
                  <a:pt x="1010503" y="226192"/>
                  <a:pt x="784257" y="0"/>
                  <a:pt x="505251" y="0"/>
                </a:cubicBezTo>
                <a:cubicBezTo>
                  <a:pt x="226246" y="0"/>
                  <a:pt x="0" y="226192"/>
                  <a:pt x="0" y="505132"/>
                </a:cubicBezTo>
                <a:lnTo>
                  <a:pt x="505251" y="505132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88916" y="5471074"/>
            <a:ext cx="1023203" cy="517832"/>
          </a:xfrm>
          <a:custGeom>
            <a:avLst/>
            <a:gdLst>
              <a:gd name="connsiteX0" fmla="*/ 511601 w 1023203"/>
              <a:gd name="connsiteY0" fmla="*/ 511482 h 517832"/>
              <a:gd name="connsiteX1" fmla="*/ 1016853 w 1023203"/>
              <a:gd name="connsiteY1" fmla="*/ 511482 h 517832"/>
              <a:gd name="connsiteX2" fmla="*/ 511601 w 1023203"/>
              <a:gd name="connsiteY2" fmla="*/ 6350 h 517832"/>
              <a:gd name="connsiteX3" fmla="*/ 6350 w 1023203"/>
              <a:gd name="connsiteY3" fmla="*/ 511482 h 517832"/>
              <a:gd name="connsiteX4" fmla="*/ 511601 w 1023203"/>
              <a:gd name="connsiteY4" fmla="*/ 511482 h 517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3203" h="517832">
                <a:moveTo>
                  <a:pt x="511601" y="511482"/>
                </a:moveTo>
                <a:lnTo>
                  <a:pt x="1016853" y="511482"/>
                </a:lnTo>
                <a:cubicBezTo>
                  <a:pt x="1016853" y="232542"/>
                  <a:pt x="790607" y="6350"/>
                  <a:pt x="511601" y="6350"/>
                </a:cubicBezTo>
                <a:cubicBezTo>
                  <a:pt x="232596" y="6350"/>
                  <a:pt x="6350" y="232542"/>
                  <a:pt x="6350" y="511482"/>
                </a:cubicBezTo>
                <a:lnTo>
                  <a:pt x="511601" y="511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74419" y="2409444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74419" y="1487424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409700"/>
            <a:ext cx="914400" cy="736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336800"/>
            <a:ext cx="914400" cy="736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2209800" y="3022600"/>
            <a:ext cx="330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的正确性、稳定性和可操作性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209800" y="1498600"/>
            <a:ext cx="101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分层集成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2209800" y="2108200"/>
            <a:ext cx="8813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成是指将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划分为不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同的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对每个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层次分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别测试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，然后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再把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各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个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组装在一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起的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。通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过分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层集成测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以有效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验证这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一类软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1155700" y="292100"/>
            <a:ext cx="325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其他集成测试策略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1800" y="5168900"/>
            <a:ext cx="1193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实用程序层</a:t>
            </a:r>
            <a:endParaRPr lang="en-US" altLang="zh-CN" sz="191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5511800" y="4660900"/>
            <a:ext cx="1193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应用程序层</a:t>
            </a:r>
            <a:endParaRPr lang="en-US" altLang="zh-CN" sz="191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511800" y="4152900"/>
            <a:ext cx="1193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用户界面层</a:t>
            </a:r>
            <a:endParaRPr lang="en-US" altLang="zh-CN" sz="191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740400" y="5676900"/>
            <a:ext cx="711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核心层</a:t>
            </a:r>
            <a:endParaRPr lang="en-US" altLang="zh-CN" sz="191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4394200" y="6108700"/>
            <a:ext cx="3403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6-18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具有明显程序结构的软件系统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510027"/>
            <a:ext cx="751332" cy="585216"/>
          </a:xfrm>
          <a:custGeom>
            <a:avLst/>
            <a:gdLst>
              <a:gd name="connsiteX0" fmla="*/ 0 w 751332"/>
              <a:gd name="connsiteY0" fmla="*/ 585216 h 585216"/>
              <a:gd name="connsiteX1" fmla="*/ 146304 w 751332"/>
              <a:gd name="connsiteY1" fmla="*/ 0 h 585216"/>
              <a:gd name="connsiteX2" fmla="*/ 751331 w 751332"/>
              <a:gd name="connsiteY2" fmla="*/ 0 h 585216"/>
              <a:gd name="connsiteX3" fmla="*/ 605028 w 751332"/>
              <a:gd name="connsiteY3" fmla="*/ 585216 h 585216"/>
              <a:gd name="connsiteX4" fmla="*/ 0 w 751332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6">
                <a:moveTo>
                  <a:pt x="0" y="585216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63752" y="1560575"/>
            <a:ext cx="751331" cy="583691"/>
          </a:xfrm>
          <a:custGeom>
            <a:avLst/>
            <a:gdLst>
              <a:gd name="connsiteX0" fmla="*/ 0 w 751331"/>
              <a:gd name="connsiteY0" fmla="*/ 583691 h 583691"/>
              <a:gd name="connsiteX1" fmla="*/ 145922 w 751331"/>
              <a:gd name="connsiteY1" fmla="*/ 0 h 583691"/>
              <a:gd name="connsiteX2" fmla="*/ 751331 w 751331"/>
              <a:gd name="connsiteY2" fmla="*/ 0 h 583691"/>
              <a:gd name="connsiteX3" fmla="*/ 605408 w 751331"/>
              <a:gd name="connsiteY3" fmla="*/ 583691 h 583691"/>
              <a:gd name="connsiteX4" fmla="*/ 0 w 751331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8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63752" y="4937759"/>
            <a:ext cx="751331" cy="585216"/>
          </a:xfrm>
          <a:custGeom>
            <a:avLst/>
            <a:gdLst>
              <a:gd name="connsiteX0" fmla="*/ 0 w 751331"/>
              <a:gd name="connsiteY0" fmla="*/ 585216 h 585216"/>
              <a:gd name="connsiteX1" fmla="*/ 146303 w 751331"/>
              <a:gd name="connsiteY1" fmla="*/ 0 h 585216"/>
              <a:gd name="connsiteX2" fmla="*/ 751331 w 751331"/>
              <a:gd name="connsiteY2" fmla="*/ 0 h 585216"/>
              <a:gd name="connsiteX3" fmla="*/ 605027 w 751331"/>
              <a:gd name="connsiteY3" fmla="*/ 585216 h 585216"/>
              <a:gd name="connsiteX4" fmla="*/ 0 w 751331"/>
              <a:gd name="connsiteY4" fmla="*/ 585216 h 585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585216">
                <a:moveTo>
                  <a:pt x="0" y="585216"/>
                </a:moveTo>
                <a:lnTo>
                  <a:pt x="146303" y="0"/>
                </a:lnTo>
                <a:lnTo>
                  <a:pt x="751331" y="0"/>
                </a:lnTo>
                <a:lnTo>
                  <a:pt x="605027" y="585216"/>
                </a:lnTo>
                <a:lnTo>
                  <a:pt x="0" y="585216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74419" y="3988308"/>
            <a:ext cx="751332" cy="585215"/>
          </a:xfrm>
          <a:custGeom>
            <a:avLst/>
            <a:gdLst>
              <a:gd name="connsiteX0" fmla="*/ 0 w 751332"/>
              <a:gd name="connsiteY0" fmla="*/ 585215 h 585215"/>
              <a:gd name="connsiteX1" fmla="*/ 146304 w 751332"/>
              <a:gd name="connsiteY1" fmla="*/ 0 h 585215"/>
              <a:gd name="connsiteX2" fmla="*/ 751331 w 751332"/>
              <a:gd name="connsiteY2" fmla="*/ 0 h 585215"/>
              <a:gd name="connsiteX3" fmla="*/ 605028 w 751332"/>
              <a:gd name="connsiteY3" fmla="*/ 585215 h 585215"/>
              <a:gd name="connsiteX4" fmla="*/ 0 w 751332"/>
              <a:gd name="connsiteY4" fmla="*/ 585215 h 58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5215">
                <a:moveTo>
                  <a:pt x="0" y="585215"/>
                </a:moveTo>
                <a:lnTo>
                  <a:pt x="146304" y="0"/>
                </a:lnTo>
                <a:lnTo>
                  <a:pt x="751331" y="0"/>
                </a:lnTo>
                <a:lnTo>
                  <a:pt x="605028" y="585215"/>
                </a:lnTo>
                <a:lnTo>
                  <a:pt x="0" y="58521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485900"/>
            <a:ext cx="901700" cy="73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425700"/>
            <a:ext cx="914400" cy="7493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911600"/>
            <a:ext cx="914400" cy="736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864100"/>
            <a:ext cx="901700" cy="7366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235200" y="1549400"/>
            <a:ext cx="177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基于功能的集成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235200" y="2463800"/>
            <a:ext cx="812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软件系统中各个功能的重要性是不同的，最重要的功能应当首先投入测试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155700" y="292100"/>
            <a:ext cx="325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其他集成测试策略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235200" y="3987800"/>
            <a:ext cx="177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FF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基于进度的集成</a:t>
            </a:r>
            <a:endParaRPr lang="en-US" altLang="zh-CN" sz="2005" dirty="0" smtClean="0">
              <a:solidFill>
                <a:srgbClr val="FF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235200" y="4826000"/>
            <a:ext cx="8788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度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的集成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开发进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度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级高于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质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量的项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策略具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比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较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高的并行度，能有效加快软件开发进度，缩短软件项目的总体工期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347971" y="2054352"/>
            <a:ext cx="3538727" cy="2101596"/>
          </a:xfrm>
          <a:custGeom>
            <a:avLst/>
            <a:gdLst>
              <a:gd name="connsiteX0" fmla="*/ 16002 w 3538727"/>
              <a:gd name="connsiteY0" fmla="*/ 275589 h 2101596"/>
              <a:gd name="connsiteX1" fmla="*/ 16002 w 3538727"/>
              <a:gd name="connsiteY1" fmla="*/ 16001 h 2101596"/>
              <a:gd name="connsiteX2" fmla="*/ 3522726 w 3538727"/>
              <a:gd name="connsiteY2" fmla="*/ 16001 h 2101596"/>
              <a:gd name="connsiteX3" fmla="*/ 3522726 w 3538727"/>
              <a:gd name="connsiteY3" fmla="*/ 2085594 h 2101596"/>
              <a:gd name="connsiteX4" fmla="*/ 16002 w 3538727"/>
              <a:gd name="connsiteY4" fmla="*/ 2085594 h 2101596"/>
              <a:gd name="connsiteX5" fmla="*/ 16002 w 3538727"/>
              <a:gd name="connsiteY5" fmla="*/ 1826005 h 2101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538727" h="2101596">
                <a:moveTo>
                  <a:pt x="16002" y="275589"/>
                </a:moveTo>
                <a:lnTo>
                  <a:pt x="16002" y="16001"/>
                </a:lnTo>
                <a:lnTo>
                  <a:pt x="3522726" y="16001"/>
                </a:lnTo>
                <a:lnTo>
                  <a:pt x="3522726" y="2085594"/>
                </a:lnTo>
                <a:lnTo>
                  <a:pt x="16002" y="2085594"/>
                </a:lnTo>
                <a:lnTo>
                  <a:pt x="16002" y="1826005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501383" y="1589531"/>
            <a:ext cx="2285999" cy="1435608"/>
          </a:xfrm>
          <a:custGeom>
            <a:avLst/>
            <a:gdLst>
              <a:gd name="connsiteX0" fmla="*/ 16002 w 2285999"/>
              <a:gd name="connsiteY0" fmla="*/ 794512 h 1435608"/>
              <a:gd name="connsiteX1" fmla="*/ 16002 w 2285999"/>
              <a:gd name="connsiteY1" fmla="*/ 16002 h 1435608"/>
              <a:gd name="connsiteX2" fmla="*/ 2269997 w 2285999"/>
              <a:gd name="connsiteY2" fmla="*/ 16002 h 1435608"/>
              <a:gd name="connsiteX3" fmla="*/ 2269997 w 2285999"/>
              <a:gd name="connsiteY3" fmla="*/ 1419606 h 1435608"/>
              <a:gd name="connsiteX4" fmla="*/ 1029334 w 2285999"/>
              <a:gd name="connsiteY4" fmla="*/ 1419606 h 1435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5999" h="1435608">
                <a:moveTo>
                  <a:pt x="16002" y="794512"/>
                </a:moveTo>
                <a:lnTo>
                  <a:pt x="16002" y="16002"/>
                </a:lnTo>
                <a:lnTo>
                  <a:pt x="2269997" y="16002"/>
                </a:lnTo>
                <a:lnTo>
                  <a:pt x="2269997" y="1419606"/>
                </a:lnTo>
                <a:lnTo>
                  <a:pt x="1029334" y="1419606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3352800" y="2400300"/>
            <a:ext cx="40640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400"/>
              </a:lnSpc>
            </a:pPr>
            <a:r>
              <a:rPr lang="en-US" altLang="zh-CN" sz="8005" b="1" dirty="0" smtClean="0">
                <a:solidFill>
                  <a:srgbClr val="5A538C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谢</a:t>
            </a:r>
            <a:r>
              <a:rPr lang="en-US" altLang="zh-CN" sz="8005" b="1" dirty="0" smtClean="0">
                <a:solidFill>
                  <a:srgbClr val="4B73A8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谢</a:t>
            </a:r>
            <a:r>
              <a:rPr lang="en-US" altLang="zh-CN" sz="8005" b="1" dirty="0" smtClean="0">
                <a:solidFill>
                  <a:srgbClr val="4A9CC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欣</a:t>
            </a:r>
            <a:r>
              <a:rPr lang="en-US" altLang="zh-CN" sz="8005" b="1" dirty="0" smtClean="0">
                <a:solidFill>
                  <a:srgbClr val="41CBC6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赏</a:t>
            </a:r>
            <a:endParaRPr lang="en-US" altLang="zh-CN" sz="8005" b="1" dirty="0" smtClean="0">
              <a:solidFill>
                <a:srgbClr val="41CBC6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419" y="2296667"/>
            <a:ext cx="751332" cy="583692"/>
          </a:xfrm>
          <a:custGeom>
            <a:avLst/>
            <a:gdLst>
              <a:gd name="connsiteX0" fmla="*/ 0 w 751332"/>
              <a:gd name="connsiteY0" fmla="*/ 583692 h 583692"/>
              <a:gd name="connsiteX1" fmla="*/ 145922 w 751332"/>
              <a:gd name="connsiteY1" fmla="*/ 0 h 583692"/>
              <a:gd name="connsiteX2" fmla="*/ 751331 w 751332"/>
              <a:gd name="connsiteY2" fmla="*/ 0 h 583692"/>
              <a:gd name="connsiteX3" fmla="*/ 605409 w 751332"/>
              <a:gd name="connsiteY3" fmla="*/ 583692 h 583692"/>
              <a:gd name="connsiteX4" fmla="*/ 0 w 751332"/>
              <a:gd name="connsiteY4" fmla="*/ 583692 h 58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2">
                <a:moveTo>
                  <a:pt x="0" y="583692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2"/>
                </a:lnTo>
                <a:lnTo>
                  <a:pt x="0" y="583692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2222500"/>
            <a:ext cx="914400" cy="736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406900" y="3009900"/>
            <a:ext cx="127000" cy="83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06900" y="3048000"/>
            <a:ext cx="127000" cy="1352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55700" y="228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46300" y="2197100"/>
            <a:ext cx="8801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通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常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成，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加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仍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到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这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因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设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计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代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都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悉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要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额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外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时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146300" y="3111500"/>
            <a:ext cx="8801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间去阅读、理解、分析程序的设计书和源代码，所以测试成本是最小的，测试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因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此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本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责，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也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是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必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须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具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项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本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力，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力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高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低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将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直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影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响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试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作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效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率</a:t>
            </a: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0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软件质量</a:t>
            </a:r>
            <a:endParaRPr lang="en-US" altLang="zh-CN" sz="20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810756" y="206349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810756" y="2505455"/>
            <a:ext cx="2958083" cy="367283"/>
          </a:xfrm>
          <a:custGeom>
            <a:avLst/>
            <a:gdLst>
              <a:gd name="connsiteX0" fmla="*/ 0 w 2958083"/>
              <a:gd name="connsiteY0" fmla="*/ 367283 h 367283"/>
              <a:gd name="connsiteX1" fmla="*/ 2958083 w 2958083"/>
              <a:gd name="connsiteY1" fmla="*/ 367283 h 367283"/>
              <a:gd name="connsiteX2" fmla="*/ 2958083 w 2958083"/>
              <a:gd name="connsiteY2" fmla="*/ 0 h 367283"/>
              <a:gd name="connsiteX3" fmla="*/ 0 w 2958083"/>
              <a:gd name="connsiteY3" fmla="*/ 0 h 367283"/>
              <a:gd name="connsiteX4" fmla="*/ 0 w 2958083"/>
              <a:gd name="connsiteY4" fmla="*/ 367283 h 367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3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432803" y="966216"/>
            <a:ext cx="3712464" cy="539495"/>
          </a:xfrm>
          <a:custGeom>
            <a:avLst/>
            <a:gdLst>
              <a:gd name="connsiteX0" fmla="*/ 0 w 3712464"/>
              <a:gd name="connsiteY0" fmla="*/ 539495 h 539495"/>
              <a:gd name="connsiteX1" fmla="*/ 3712464 w 3712464"/>
              <a:gd name="connsiteY1" fmla="*/ 539495 h 539495"/>
              <a:gd name="connsiteX2" fmla="*/ 3712464 w 3712464"/>
              <a:gd name="connsiteY2" fmla="*/ 0 h 539495"/>
              <a:gd name="connsiteX3" fmla="*/ 0 w 3712464"/>
              <a:gd name="connsiteY3" fmla="*/ 0 h 539495"/>
              <a:gd name="connsiteX4" fmla="*/ 0 w 3712464"/>
              <a:gd name="connsiteY4" fmla="*/ 539495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5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B73A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21864" y="2450592"/>
            <a:ext cx="1876044" cy="565404"/>
          </a:xfrm>
          <a:custGeom>
            <a:avLst/>
            <a:gdLst>
              <a:gd name="connsiteX0" fmla="*/ 16001 w 1876044"/>
              <a:gd name="connsiteY0" fmla="*/ 549401 h 565404"/>
              <a:gd name="connsiteX1" fmla="*/ 16001 w 1876044"/>
              <a:gd name="connsiteY1" fmla="*/ 16001 h 565404"/>
              <a:gd name="connsiteX2" fmla="*/ 1860041 w 1876044"/>
              <a:gd name="connsiteY2" fmla="*/ 16001 h 565404"/>
              <a:gd name="connsiteX3" fmla="*/ 1860041 w 1876044"/>
              <a:gd name="connsiteY3" fmla="*/ 549401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6044" h="565404">
                <a:moveTo>
                  <a:pt x="16001" y="549401"/>
                </a:moveTo>
                <a:lnTo>
                  <a:pt x="16001" y="16001"/>
                </a:lnTo>
                <a:lnTo>
                  <a:pt x="1860041" y="16001"/>
                </a:lnTo>
                <a:lnTo>
                  <a:pt x="1860041" y="549401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31492" y="2779776"/>
            <a:ext cx="2333244" cy="1511808"/>
          </a:xfrm>
          <a:custGeom>
            <a:avLst/>
            <a:gdLst>
              <a:gd name="connsiteX0" fmla="*/ 2317242 w 2333244"/>
              <a:gd name="connsiteY0" fmla="*/ 1122045 h 1511808"/>
              <a:gd name="connsiteX1" fmla="*/ 2317242 w 2333244"/>
              <a:gd name="connsiteY1" fmla="*/ 1495805 h 1511808"/>
              <a:gd name="connsiteX2" fmla="*/ 16001 w 2333244"/>
              <a:gd name="connsiteY2" fmla="*/ 1495805 h 1511808"/>
              <a:gd name="connsiteX3" fmla="*/ 16001 w 2333244"/>
              <a:gd name="connsiteY3" fmla="*/ 16001 h 1511808"/>
              <a:gd name="connsiteX4" fmla="*/ 835913 w 2333244"/>
              <a:gd name="connsiteY4" fmla="*/ 16001 h 1511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244" h="1511808">
                <a:moveTo>
                  <a:pt x="2317242" y="1122045"/>
                </a:moveTo>
                <a:lnTo>
                  <a:pt x="2317242" y="1495805"/>
                </a:lnTo>
                <a:lnTo>
                  <a:pt x="16001" y="1495805"/>
                </a:lnTo>
                <a:lnTo>
                  <a:pt x="16001" y="16001"/>
                </a:lnTo>
                <a:lnTo>
                  <a:pt x="835913" y="16001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2803" y="3008376"/>
            <a:ext cx="3712464" cy="539496"/>
          </a:xfrm>
          <a:custGeom>
            <a:avLst/>
            <a:gdLst>
              <a:gd name="connsiteX0" fmla="*/ 0 w 3712464"/>
              <a:gd name="connsiteY0" fmla="*/ 539495 h 539496"/>
              <a:gd name="connsiteX1" fmla="*/ 3712464 w 3712464"/>
              <a:gd name="connsiteY1" fmla="*/ 539495 h 539496"/>
              <a:gd name="connsiteX2" fmla="*/ 3712464 w 3712464"/>
              <a:gd name="connsiteY2" fmla="*/ 0 h 539496"/>
              <a:gd name="connsiteX3" fmla="*/ 0 w 3712464"/>
              <a:gd name="connsiteY3" fmla="*/ 0 h 539496"/>
              <a:gd name="connsiteX4" fmla="*/ 0 w 3712464"/>
              <a:gd name="connsiteY4" fmla="*/ 539495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2464" h="539496">
                <a:moveTo>
                  <a:pt x="0" y="539495"/>
                </a:moveTo>
                <a:lnTo>
                  <a:pt x="3712464" y="539495"/>
                </a:lnTo>
                <a:lnTo>
                  <a:pt x="3712464" y="0"/>
                </a:lnTo>
                <a:lnTo>
                  <a:pt x="0" y="0"/>
                </a:lnTo>
                <a:lnTo>
                  <a:pt x="0" y="539495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10756" y="1621536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4A9C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10756" y="4131564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0756" y="3683508"/>
            <a:ext cx="2958083" cy="367284"/>
          </a:xfrm>
          <a:custGeom>
            <a:avLst/>
            <a:gdLst>
              <a:gd name="connsiteX0" fmla="*/ 0 w 2958083"/>
              <a:gd name="connsiteY0" fmla="*/ 367283 h 367284"/>
              <a:gd name="connsiteX1" fmla="*/ 2958083 w 2958083"/>
              <a:gd name="connsiteY1" fmla="*/ 367283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3"/>
                </a:moveTo>
                <a:lnTo>
                  <a:pt x="2958083" y="367283"/>
                </a:lnTo>
                <a:lnTo>
                  <a:pt x="2958083" y="0"/>
                </a:lnTo>
                <a:lnTo>
                  <a:pt x="0" y="0"/>
                </a:lnTo>
                <a:lnTo>
                  <a:pt x="0" y="367283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0756" y="4568952"/>
            <a:ext cx="2958083" cy="365759"/>
          </a:xfrm>
          <a:custGeom>
            <a:avLst/>
            <a:gdLst>
              <a:gd name="connsiteX0" fmla="*/ 0 w 2958083"/>
              <a:gd name="connsiteY0" fmla="*/ 365759 h 365759"/>
              <a:gd name="connsiteX1" fmla="*/ 2958083 w 2958083"/>
              <a:gd name="connsiteY1" fmla="*/ 365759 h 365759"/>
              <a:gd name="connsiteX2" fmla="*/ 2958083 w 2958083"/>
              <a:gd name="connsiteY2" fmla="*/ 0 h 365759"/>
              <a:gd name="connsiteX3" fmla="*/ 0 w 2958083"/>
              <a:gd name="connsiteY3" fmla="*/ 0 h 365759"/>
              <a:gd name="connsiteX4" fmla="*/ 0 w 2958083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59">
                <a:moveTo>
                  <a:pt x="0" y="365759"/>
                </a:moveTo>
                <a:lnTo>
                  <a:pt x="2958083" y="365759"/>
                </a:lnTo>
                <a:lnTo>
                  <a:pt x="2958083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0756" y="5021579"/>
            <a:ext cx="2958083" cy="365760"/>
          </a:xfrm>
          <a:custGeom>
            <a:avLst/>
            <a:gdLst>
              <a:gd name="connsiteX0" fmla="*/ 0 w 2958083"/>
              <a:gd name="connsiteY0" fmla="*/ 365760 h 365760"/>
              <a:gd name="connsiteX1" fmla="*/ 2958083 w 2958083"/>
              <a:gd name="connsiteY1" fmla="*/ 365760 h 365760"/>
              <a:gd name="connsiteX2" fmla="*/ 2958083 w 2958083"/>
              <a:gd name="connsiteY2" fmla="*/ 0 h 365760"/>
              <a:gd name="connsiteX3" fmla="*/ 0 w 2958083"/>
              <a:gd name="connsiteY3" fmla="*/ 0 h 365760"/>
              <a:gd name="connsiteX4" fmla="*/ 0 w 2958083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5760">
                <a:moveTo>
                  <a:pt x="0" y="365760"/>
                </a:moveTo>
                <a:lnTo>
                  <a:pt x="2958083" y="365760"/>
                </a:lnTo>
                <a:lnTo>
                  <a:pt x="295808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0756" y="5524500"/>
            <a:ext cx="2958083" cy="367284"/>
          </a:xfrm>
          <a:custGeom>
            <a:avLst/>
            <a:gdLst>
              <a:gd name="connsiteX0" fmla="*/ 0 w 2958083"/>
              <a:gd name="connsiteY0" fmla="*/ 367284 h 367284"/>
              <a:gd name="connsiteX1" fmla="*/ 2958083 w 2958083"/>
              <a:gd name="connsiteY1" fmla="*/ 367284 h 367284"/>
              <a:gd name="connsiteX2" fmla="*/ 2958083 w 2958083"/>
              <a:gd name="connsiteY2" fmla="*/ 0 h 367284"/>
              <a:gd name="connsiteX3" fmla="*/ 0 w 2958083"/>
              <a:gd name="connsiteY3" fmla="*/ 0 h 367284"/>
              <a:gd name="connsiteX4" fmla="*/ 0 w 2958083"/>
              <a:gd name="connsiteY4" fmla="*/ 367284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367284">
                <a:moveTo>
                  <a:pt x="0" y="367284"/>
                </a:moveTo>
                <a:lnTo>
                  <a:pt x="2958083" y="367284"/>
                </a:lnTo>
                <a:lnTo>
                  <a:pt x="2958083" y="0"/>
                </a:lnTo>
                <a:lnTo>
                  <a:pt x="0" y="0"/>
                </a:lnTo>
                <a:lnTo>
                  <a:pt x="0" y="367284"/>
                </a:lnTo>
              </a:path>
            </a:pathLst>
          </a:custGeom>
          <a:solidFill>
            <a:srgbClr val="93C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145268" y="2058923"/>
            <a:ext cx="772667" cy="367284"/>
          </a:xfrm>
          <a:custGeom>
            <a:avLst/>
            <a:gdLst>
              <a:gd name="connsiteX0" fmla="*/ 772667 w 772667"/>
              <a:gd name="connsiteY0" fmla="*/ 275463 h 367284"/>
              <a:gd name="connsiteX1" fmla="*/ 183641 w 772667"/>
              <a:gd name="connsiteY1" fmla="*/ 275463 h 367284"/>
              <a:gd name="connsiteX2" fmla="*/ 183641 w 772667"/>
              <a:gd name="connsiteY2" fmla="*/ 367283 h 367284"/>
              <a:gd name="connsiteX3" fmla="*/ 0 w 772667"/>
              <a:gd name="connsiteY3" fmla="*/ 183642 h 367284"/>
              <a:gd name="connsiteX4" fmla="*/ 183641 w 772667"/>
              <a:gd name="connsiteY4" fmla="*/ 0 h 367284"/>
              <a:gd name="connsiteX5" fmla="*/ 183641 w 772667"/>
              <a:gd name="connsiteY5" fmla="*/ 91821 h 367284"/>
              <a:gd name="connsiteX6" fmla="*/ 772667 w 772667"/>
              <a:gd name="connsiteY6" fmla="*/ 91821 h 367284"/>
              <a:gd name="connsiteX7" fmla="*/ 772667 w 772667"/>
              <a:gd name="connsiteY7" fmla="*/ 275463 h 36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2667" h="367284">
                <a:moveTo>
                  <a:pt x="772667" y="275463"/>
                </a:moveTo>
                <a:lnTo>
                  <a:pt x="183641" y="275463"/>
                </a:lnTo>
                <a:lnTo>
                  <a:pt x="183641" y="367283"/>
                </a:lnTo>
                <a:lnTo>
                  <a:pt x="0" y="183642"/>
                </a:lnTo>
                <a:lnTo>
                  <a:pt x="183641" y="0"/>
                </a:lnTo>
                <a:lnTo>
                  <a:pt x="183641" y="91821"/>
                </a:lnTo>
                <a:lnTo>
                  <a:pt x="772667" y="91821"/>
                </a:lnTo>
                <a:lnTo>
                  <a:pt x="772667" y="275463"/>
                </a:lnTo>
              </a:path>
            </a:pathLst>
          </a:custGeom>
          <a:solidFill>
            <a:srgbClr val="C64F4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8100" y="927100"/>
            <a:ext cx="4597400" cy="5168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213600" y="1066800"/>
            <a:ext cx="88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5500" y="1066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00300" y="2476500"/>
            <a:ext cx="1993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60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60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300"/>
              </a:lnSpc>
              <a:tabLst>
                <a:tab pos="469900" algn="l"/>
              </a:tabLst>
            </a:pPr>
            <a:r>
              <a:rPr lang="en-US" altLang="zh-CN" sz="2800" b="1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CONTENTS</a:t>
            </a:r>
            <a:endParaRPr lang="en-US" altLang="zh-CN" sz="2800" b="1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18400" y="16256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406900" y="2501900"/>
            <a:ext cx="4909820" cy="337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单元测试内容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2857500" algn="l"/>
                <a:tab pos="2870200" algn="l"/>
                <a:tab pos="3111500" algn="l"/>
              </a:tabLst>
            </a:pP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20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PART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</a:t>
            </a:r>
            <a:endParaRPr lang="en-US" altLang="zh-CN" sz="18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集成测试概述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集成测试过程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4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集成测试缺陷类型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5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集成测试分析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857500" algn="l"/>
                <a:tab pos="2870200" algn="l"/>
                <a:tab pos="3111500" algn="l"/>
              </a:tabLst>
            </a:pPr>
            <a:r>
              <a:rPr lang="en-US" altLang="zh-CN" dirty="0" smtClean="0"/>
              <a:t>			</a:t>
            </a:r>
            <a:r>
              <a:rPr lang="en-US" altLang="zh-CN" sz="2005" b="1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集成测试策略</a:t>
            </a:r>
            <a:endParaRPr lang="en-US" altLang="zh-CN" sz="2005" b="1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59079" y="408431"/>
            <a:ext cx="528827" cy="588264"/>
          </a:xfrm>
          <a:custGeom>
            <a:avLst/>
            <a:gdLst>
              <a:gd name="connsiteX0" fmla="*/ 512825 w 528827"/>
              <a:gd name="connsiteY0" fmla="*/ 85725 h 588264"/>
              <a:gd name="connsiteX1" fmla="*/ 512825 w 528827"/>
              <a:gd name="connsiteY1" fmla="*/ 16001 h 588264"/>
              <a:gd name="connsiteX2" fmla="*/ 16002 w 528827"/>
              <a:gd name="connsiteY2" fmla="*/ 16001 h 588264"/>
              <a:gd name="connsiteX3" fmla="*/ 16002 w 528827"/>
              <a:gd name="connsiteY3" fmla="*/ 572262 h 588264"/>
              <a:gd name="connsiteX4" fmla="*/ 512825 w 528827"/>
              <a:gd name="connsiteY4" fmla="*/ 572262 h 588264"/>
              <a:gd name="connsiteX5" fmla="*/ 512825 w 528827"/>
              <a:gd name="connsiteY5" fmla="*/ 502539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8827" h="588264">
                <a:moveTo>
                  <a:pt x="512825" y="85725"/>
                </a:moveTo>
                <a:lnTo>
                  <a:pt x="512825" y="16001"/>
                </a:lnTo>
                <a:lnTo>
                  <a:pt x="16002" y="16001"/>
                </a:lnTo>
                <a:lnTo>
                  <a:pt x="16002" y="572262"/>
                </a:lnTo>
                <a:lnTo>
                  <a:pt x="512825" y="572262"/>
                </a:lnTo>
                <a:lnTo>
                  <a:pt x="512825" y="502539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9956" y="284988"/>
            <a:ext cx="528828" cy="475487"/>
          </a:xfrm>
          <a:custGeom>
            <a:avLst/>
            <a:gdLst>
              <a:gd name="connsiteX0" fmla="*/ 512826 w 528828"/>
              <a:gd name="connsiteY0" fmla="*/ 262000 h 475487"/>
              <a:gd name="connsiteX1" fmla="*/ 512826 w 528828"/>
              <a:gd name="connsiteY1" fmla="*/ 16002 h 475487"/>
              <a:gd name="connsiteX2" fmla="*/ 16001 w 528828"/>
              <a:gd name="connsiteY2" fmla="*/ 16002 h 475487"/>
              <a:gd name="connsiteX3" fmla="*/ 16001 w 528828"/>
              <a:gd name="connsiteY3" fmla="*/ 459485 h 475487"/>
              <a:gd name="connsiteX4" fmla="*/ 289458 w 528828"/>
              <a:gd name="connsiteY4" fmla="*/ 459485 h 47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828" h="475487">
                <a:moveTo>
                  <a:pt x="512826" y="262000"/>
                </a:moveTo>
                <a:lnTo>
                  <a:pt x="512826" y="16002"/>
                </a:lnTo>
                <a:lnTo>
                  <a:pt x="16001" y="16002"/>
                </a:lnTo>
                <a:lnTo>
                  <a:pt x="16001" y="459485"/>
                </a:lnTo>
                <a:lnTo>
                  <a:pt x="289458" y="459485"/>
                </a:lnTo>
              </a:path>
            </a:pathLst>
          </a:custGeom>
          <a:ln w="381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727209" y="3175606"/>
            <a:ext cx="24599" cy="493341"/>
          </a:xfrm>
          <a:custGeom>
            <a:avLst/>
            <a:gdLst>
              <a:gd name="connsiteX0" fmla="*/ 6350 w 24599"/>
              <a:gd name="connsiteY0" fmla="*/ 486991 h 493341"/>
              <a:gd name="connsiteX1" fmla="*/ 6350 w 24599"/>
              <a:gd name="connsiteY1" fmla="*/ 6350 h 493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599" h="493341">
                <a:moveTo>
                  <a:pt x="6350" y="48699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61555" y="3073341"/>
            <a:ext cx="144006" cy="143489"/>
          </a:xfrm>
          <a:custGeom>
            <a:avLst/>
            <a:gdLst>
              <a:gd name="connsiteX0" fmla="*/ 72003 w 144006"/>
              <a:gd name="connsiteY0" fmla="*/ 0 h 143489"/>
              <a:gd name="connsiteX1" fmla="*/ 144006 w 144006"/>
              <a:gd name="connsiteY1" fmla="*/ 143489 h 143489"/>
              <a:gd name="connsiteX2" fmla="*/ 0 w 144006"/>
              <a:gd name="connsiteY2" fmla="*/ 143489 h 143489"/>
              <a:gd name="connsiteX3" fmla="*/ 72003 w 144006"/>
              <a:gd name="connsiteY3" fmla="*/ 0 h 143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4006" h="143489">
                <a:moveTo>
                  <a:pt x="72003" y="0"/>
                </a:moveTo>
                <a:lnTo>
                  <a:pt x="144006" y="143489"/>
                </a:lnTo>
                <a:cubicBezTo>
                  <a:pt x="98682" y="120920"/>
                  <a:pt x="45323" y="120920"/>
                  <a:pt x="0" y="143489"/>
                </a:cubicBezTo>
                <a:lnTo>
                  <a:pt x="7200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01603" y="1804358"/>
            <a:ext cx="1603736" cy="661679"/>
          </a:xfrm>
          <a:custGeom>
            <a:avLst/>
            <a:gdLst>
              <a:gd name="connsiteX0" fmla="*/ 6350 w 1603736"/>
              <a:gd name="connsiteY0" fmla="*/ 6350 h 661679"/>
              <a:gd name="connsiteX1" fmla="*/ 1597386 w 1603736"/>
              <a:gd name="connsiteY1" fmla="*/ 6350 h 661679"/>
              <a:gd name="connsiteX2" fmla="*/ 1597386 w 1603736"/>
              <a:gd name="connsiteY2" fmla="*/ 655329 h 661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603736" h="661679">
                <a:moveTo>
                  <a:pt x="6350" y="6350"/>
                </a:moveTo>
                <a:lnTo>
                  <a:pt x="1597386" y="6350"/>
                </a:lnTo>
                <a:lnTo>
                  <a:pt x="1597386" y="655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026987" y="2424813"/>
            <a:ext cx="144006" cy="143489"/>
          </a:xfrm>
          <a:custGeom>
            <a:avLst/>
            <a:gdLst>
              <a:gd name="connsiteX0" fmla="*/ 72003 w 144006"/>
              <a:gd name="connsiteY0" fmla="*/ 143489 h 143489"/>
              <a:gd name="connsiteX1" fmla="*/ 0 w 144006"/>
              <a:gd name="connsiteY1" fmla="*/ 0 h 143489"/>
              <a:gd name="connsiteX2" fmla="*/ 144006 w 144006"/>
              <a:gd name="connsiteY2" fmla="*/ 0 h 143489"/>
              <a:gd name="connsiteX3" fmla="*/ 72003 w 144006"/>
              <a:gd name="connsiteY3" fmla="*/ 143489 h 143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4006" h="143489">
                <a:moveTo>
                  <a:pt x="72003" y="143489"/>
                </a:moveTo>
                <a:lnTo>
                  <a:pt x="0" y="0"/>
                </a:lnTo>
                <a:cubicBezTo>
                  <a:pt x="45299" y="22568"/>
                  <a:pt x="98706" y="22568"/>
                  <a:pt x="144006" y="0"/>
                </a:cubicBezTo>
                <a:lnTo>
                  <a:pt x="72003" y="1434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88758" y="2568278"/>
            <a:ext cx="1689600" cy="505062"/>
          </a:xfrm>
          <a:custGeom>
            <a:avLst/>
            <a:gdLst>
              <a:gd name="connsiteX0" fmla="*/ 0 w 1689600"/>
              <a:gd name="connsiteY0" fmla="*/ 505062 h 505062"/>
              <a:gd name="connsiteX1" fmla="*/ 1689600 w 1689600"/>
              <a:gd name="connsiteY1" fmla="*/ 505062 h 505062"/>
              <a:gd name="connsiteX2" fmla="*/ 1689600 w 1689600"/>
              <a:gd name="connsiteY2" fmla="*/ 0 h 505062"/>
              <a:gd name="connsiteX3" fmla="*/ 0 w 1689600"/>
              <a:gd name="connsiteY3" fmla="*/ 0 h 505062"/>
              <a:gd name="connsiteX4" fmla="*/ 0 w 1689600"/>
              <a:gd name="connsiteY4" fmla="*/ 505062 h 50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600" h="505062">
                <a:moveTo>
                  <a:pt x="0" y="505062"/>
                </a:moveTo>
                <a:lnTo>
                  <a:pt x="1689600" y="505062"/>
                </a:lnTo>
                <a:lnTo>
                  <a:pt x="1689600" y="0"/>
                </a:lnTo>
                <a:lnTo>
                  <a:pt x="0" y="0"/>
                </a:lnTo>
                <a:lnTo>
                  <a:pt x="0" y="505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82408" y="2561928"/>
            <a:ext cx="1702300" cy="517762"/>
          </a:xfrm>
          <a:custGeom>
            <a:avLst/>
            <a:gdLst>
              <a:gd name="connsiteX0" fmla="*/ 6350 w 1702300"/>
              <a:gd name="connsiteY0" fmla="*/ 511412 h 517762"/>
              <a:gd name="connsiteX1" fmla="*/ 1695950 w 1702300"/>
              <a:gd name="connsiteY1" fmla="*/ 511412 h 517762"/>
              <a:gd name="connsiteX2" fmla="*/ 1695950 w 1702300"/>
              <a:gd name="connsiteY2" fmla="*/ 6350 h 517762"/>
              <a:gd name="connsiteX3" fmla="*/ 6350 w 1702300"/>
              <a:gd name="connsiteY3" fmla="*/ 6350 h 517762"/>
              <a:gd name="connsiteX4" fmla="*/ 6350 w 1702300"/>
              <a:gd name="connsiteY4" fmla="*/ 511412 h 517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2300" h="517762">
                <a:moveTo>
                  <a:pt x="6350" y="511412"/>
                </a:moveTo>
                <a:lnTo>
                  <a:pt x="1695950" y="511412"/>
                </a:lnTo>
                <a:lnTo>
                  <a:pt x="1695950" y="6350"/>
                </a:lnTo>
                <a:lnTo>
                  <a:pt x="6350" y="6350"/>
                </a:lnTo>
                <a:lnTo>
                  <a:pt x="6350" y="5114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54261" y="2568278"/>
            <a:ext cx="1689600" cy="505062"/>
          </a:xfrm>
          <a:custGeom>
            <a:avLst/>
            <a:gdLst>
              <a:gd name="connsiteX0" fmla="*/ 0 w 1689600"/>
              <a:gd name="connsiteY0" fmla="*/ 505062 h 505062"/>
              <a:gd name="connsiteX1" fmla="*/ 1689600 w 1689600"/>
              <a:gd name="connsiteY1" fmla="*/ 505062 h 505062"/>
              <a:gd name="connsiteX2" fmla="*/ 1689600 w 1689600"/>
              <a:gd name="connsiteY2" fmla="*/ 0 h 505062"/>
              <a:gd name="connsiteX3" fmla="*/ 0 w 1689600"/>
              <a:gd name="connsiteY3" fmla="*/ 0 h 505062"/>
              <a:gd name="connsiteX4" fmla="*/ 0 w 1689600"/>
              <a:gd name="connsiteY4" fmla="*/ 505062 h 50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600" h="505062">
                <a:moveTo>
                  <a:pt x="0" y="505062"/>
                </a:moveTo>
                <a:lnTo>
                  <a:pt x="1689600" y="505062"/>
                </a:lnTo>
                <a:lnTo>
                  <a:pt x="1689600" y="0"/>
                </a:lnTo>
                <a:lnTo>
                  <a:pt x="0" y="0"/>
                </a:lnTo>
                <a:lnTo>
                  <a:pt x="0" y="505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247911" y="2561928"/>
            <a:ext cx="1702300" cy="517762"/>
          </a:xfrm>
          <a:custGeom>
            <a:avLst/>
            <a:gdLst>
              <a:gd name="connsiteX0" fmla="*/ 6350 w 1702300"/>
              <a:gd name="connsiteY0" fmla="*/ 511412 h 517762"/>
              <a:gd name="connsiteX1" fmla="*/ 1695950 w 1702300"/>
              <a:gd name="connsiteY1" fmla="*/ 511412 h 517762"/>
              <a:gd name="connsiteX2" fmla="*/ 1695950 w 1702300"/>
              <a:gd name="connsiteY2" fmla="*/ 6350 h 517762"/>
              <a:gd name="connsiteX3" fmla="*/ 6350 w 1702300"/>
              <a:gd name="connsiteY3" fmla="*/ 6350 h 517762"/>
              <a:gd name="connsiteX4" fmla="*/ 6350 w 1702300"/>
              <a:gd name="connsiteY4" fmla="*/ 511412 h 517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2300" h="517762">
                <a:moveTo>
                  <a:pt x="6350" y="511412"/>
                </a:moveTo>
                <a:lnTo>
                  <a:pt x="1695950" y="511412"/>
                </a:lnTo>
                <a:lnTo>
                  <a:pt x="1695950" y="6350"/>
                </a:lnTo>
                <a:lnTo>
                  <a:pt x="6350" y="6350"/>
                </a:lnTo>
                <a:lnTo>
                  <a:pt x="6350" y="5114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619644" y="2568302"/>
            <a:ext cx="1689600" cy="505062"/>
          </a:xfrm>
          <a:custGeom>
            <a:avLst/>
            <a:gdLst>
              <a:gd name="connsiteX0" fmla="*/ 0 w 1689600"/>
              <a:gd name="connsiteY0" fmla="*/ 505062 h 505062"/>
              <a:gd name="connsiteX1" fmla="*/ 1689600 w 1689600"/>
              <a:gd name="connsiteY1" fmla="*/ 505062 h 505062"/>
              <a:gd name="connsiteX2" fmla="*/ 1689600 w 1689600"/>
              <a:gd name="connsiteY2" fmla="*/ 0 h 505062"/>
              <a:gd name="connsiteX3" fmla="*/ 0 w 1689600"/>
              <a:gd name="connsiteY3" fmla="*/ 0 h 505062"/>
              <a:gd name="connsiteX4" fmla="*/ 0 w 1689600"/>
              <a:gd name="connsiteY4" fmla="*/ 505062 h 50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600" h="505062">
                <a:moveTo>
                  <a:pt x="0" y="505062"/>
                </a:moveTo>
                <a:lnTo>
                  <a:pt x="1689600" y="505062"/>
                </a:lnTo>
                <a:lnTo>
                  <a:pt x="1689600" y="0"/>
                </a:lnTo>
                <a:lnTo>
                  <a:pt x="0" y="0"/>
                </a:lnTo>
                <a:lnTo>
                  <a:pt x="0" y="505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613294" y="2561952"/>
            <a:ext cx="1702300" cy="517762"/>
          </a:xfrm>
          <a:custGeom>
            <a:avLst/>
            <a:gdLst>
              <a:gd name="connsiteX0" fmla="*/ 6350 w 1702300"/>
              <a:gd name="connsiteY0" fmla="*/ 511412 h 517762"/>
              <a:gd name="connsiteX1" fmla="*/ 1695950 w 1702300"/>
              <a:gd name="connsiteY1" fmla="*/ 511412 h 517762"/>
              <a:gd name="connsiteX2" fmla="*/ 1695950 w 1702300"/>
              <a:gd name="connsiteY2" fmla="*/ 6350 h 517762"/>
              <a:gd name="connsiteX3" fmla="*/ 6350 w 1702300"/>
              <a:gd name="connsiteY3" fmla="*/ 6350 h 517762"/>
              <a:gd name="connsiteX4" fmla="*/ 6350 w 1702300"/>
              <a:gd name="connsiteY4" fmla="*/ 511412 h 517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2300" h="517762">
                <a:moveTo>
                  <a:pt x="6350" y="511412"/>
                </a:moveTo>
                <a:lnTo>
                  <a:pt x="1695950" y="511412"/>
                </a:lnTo>
                <a:lnTo>
                  <a:pt x="1695950" y="6350"/>
                </a:lnTo>
                <a:lnTo>
                  <a:pt x="6350" y="6350"/>
                </a:lnTo>
                <a:lnTo>
                  <a:pt x="6350" y="5114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888758" y="1558176"/>
            <a:ext cx="1548812" cy="336700"/>
          </a:xfrm>
          <a:custGeom>
            <a:avLst/>
            <a:gdLst>
              <a:gd name="connsiteX0" fmla="*/ 0 w 1548812"/>
              <a:gd name="connsiteY0" fmla="*/ 336700 h 336700"/>
              <a:gd name="connsiteX1" fmla="*/ 1548812 w 1548812"/>
              <a:gd name="connsiteY1" fmla="*/ 336700 h 336700"/>
              <a:gd name="connsiteX2" fmla="*/ 1548812 w 1548812"/>
              <a:gd name="connsiteY2" fmla="*/ 0 h 336700"/>
              <a:gd name="connsiteX3" fmla="*/ 0 w 1548812"/>
              <a:gd name="connsiteY3" fmla="*/ 0 h 336700"/>
              <a:gd name="connsiteX4" fmla="*/ 0 w 1548812"/>
              <a:gd name="connsiteY4" fmla="*/ 336700 h 3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812" h="336700">
                <a:moveTo>
                  <a:pt x="0" y="336700"/>
                </a:moveTo>
                <a:lnTo>
                  <a:pt x="1548812" y="336700"/>
                </a:lnTo>
                <a:lnTo>
                  <a:pt x="1548812" y="0"/>
                </a:lnTo>
                <a:lnTo>
                  <a:pt x="0" y="0"/>
                </a:lnTo>
                <a:lnTo>
                  <a:pt x="0" y="33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82408" y="1551826"/>
            <a:ext cx="1561512" cy="349400"/>
          </a:xfrm>
          <a:custGeom>
            <a:avLst/>
            <a:gdLst>
              <a:gd name="connsiteX0" fmla="*/ 6350 w 1561512"/>
              <a:gd name="connsiteY0" fmla="*/ 343050 h 349400"/>
              <a:gd name="connsiteX1" fmla="*/ 1555162 w 1561512"/>
              <a:gd name="connsiteY1" fmla="*/ 343050 h 349400"/>
              <a:gd name="connsiteX2" fmla="*/ 1555162 w 1561512"/>
              <a:gd name="connsiteY2" fmla="*/ 6350 h 349400"/>
              <a:gd name="connsiteX3" fmla="*/ 6350 w 1561512"/>
              <a:gd name="connsiteY3" fmla="*/ 6350 h 349400"/>
              <a:gd name="connsiteX4" fmla="*/ 6350 w 1561512"/>
              <a:gd name="connsiteY4" fmla="*/ 343050 h 3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512" h="349400">
                <a:moveTo>
                  <a:pt x="6350" y="343050"/>
                </a:moveTo>
                <a:lnTo>
                  <a:pt x="1555162" y="343050"/>
                </a:lnTo>
                <a:lnTo>
                  <a:pt x="1555162" y="6350"/>
                </a:lnTo>
                <a:lnTo>
                  <a:pt x="6350" y="6350"/>
                </a:lnTo>
                <a:lnTo>
                  <a:pt x="6350" y="343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9157" y="1642345"/>
            <a:ext cx="1548812" cy="336700"/>
          </a:xfrm>
          <a:custGeom>
            <a:avLst/>
            <a:gdLst>
              <a:gd name="connsiteX0" fmla="*/ 0 w 1548812"/>
              <a:gd name="connsiteY0" fmla="*/ 336700 h 336700"/>
              <a:gd name="connsiteX1" fmla="*/ 1548812 w 1548812"/>
              <a:gd name="connsiteY1" fmla="*/ 336700 h 336700"/>
              <a:gd name="connsiteX2" fmla="*/ 1548812 w 1548812"/>
              <a:gd name="connsiteY2" fmla="*/ 0 h 336700"/>
              <a:gd name="connsiteX3" fmla="*/ 0 w 1548812"/>
              <a:gd name="connsiteY3" fmla="*/ 0 h 336700"/>
              <a:gd name="connsiteX4" fmla="*/ 0 w 1548812"/>
              <a:gd name="connsiteY4" fmla="*/ 336700 h 3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812" h="336700">
                <a:moveTo>
                  <a:pt x="0" y="336700"/>
                </a:moveTo>
                <a:lnTo>
                  <a:pt x="1548812" y="336700"/>
                </a:lnTo>
                <a:lnTo>
                  <a:pt x="1548812" y="0"/>
                </a:lnTo>
                <a:lnTo>
                  <a:pt x="0" y="0"/>
                </a:lnTo>
                <a:lnTo>
                  <a:pt x="0" y="33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52807" y="1635995"/>
            <a:ext cx="1561512" cy="349400"/>
          </a:xfrm>
          <a:custGeom>
            <a:avLst/>
            <a:gdLst>
              <a:gd name="connsiteX0" fmla="*/ 6350 w 1561512"/>
              <a:gd name="connsiteY0" fmla="*/ 343050 h 349400"/>
              <a:gd name="connsiteX1" fmla="*/ 1555162 w 1561512"/>
              <a:gd name="connsiteY1" fmla="*/ 343050 h 349400"/>
              <a:gd name="connsiteX2" fmla="*/ 1555162 w 1561512"/>
              <a:gd name="connsiteY2" fmla="*/ 6350 h 349400"/>
              <a:gd name="connsiteX3" fmla="*/ 6350 w 1561512"/>
              <a:gd name="connsiteY3" fmla="*/ 6350 h 349400"/>
              <a:gd name="connsiteX4" fmla="*/ 6350 w 1561512"/>
              <a:gd name="connsiteY4" fmla="*/ 343050 h 3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512" h="349400">
                <a:moveTo>
                  <a:pt x="6350" y="343050"/>
                </a:moveTo>
                <a:lnTo>
                  <a:pt x="1555162" y="343050"/>
                </a:lnTo>
                <a:lnTo>
                  <a:pt x="1555162" y="6350"/>
                </a:lnTo>
                <a:lnTo>
                  <a:pt x="6350" y="6350"/>
                </a:lnTo>
                <a:lnTo>
                  <a:pt x="6350" y="343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29558" y="1726538"/>
            <a:ext cx="1548812" cy="336700"/>
          </a:xfrm>
          <a:custGeom>
            <a:avLst/>
            <a:gdLst>
              <a:gd name="connsiteX0" fmla="*/ 0 w 1548812"/>
              <a:gd name="connsiteY0" fmla="*/ 336700 h 336700"/>
              <a:gd name="connsiteX1" fmla="*/ 1548812 w 1548812"/>
              <a:gd name="connsiteY1" fmla="*/ 336700 h 336700"/>
              <a:gd name="connsiteX2" fmla="*/ 1548812 w 1548812"/>
              <a:gd name="connsiteY2" fmla="*/ 0 h 336700"/>
              <a:gd name="connsiteX3" fmla="*/ 0 w 1548812"/>
              <a:gd name="connsiteY3" fmla="*/ 0 h 336700"/>
              <a:gd name="connsiteX4" fmla="*/ 0 w 1548812"/>
              <a:gd name="connsiteY4" fmla="*/ 336700 h 3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812" h="336700">
                <a:moveTo>
                  <a:pt x="0" y="336700"/>
                </a:moveTo>
                <a:lnTo>
                  <a:pt x="1548812" y="336700"/>
                </a:lnTo>
                <a:lnTo>
                  <a:pt x="1548812" y="0"/>
                </a:lnTo>
                <a:lnTo>
                  <a:pt x="0" y="0"/>
                </a:lnTo>
                <a:lnTo>
                  <a:pt x="0" y="33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023208" y="1720188"/>
            <a:ext cx="1561512" cy="349400"/>
          </a:xfrm>
          <a:custGeom>
            <a:avLst/>
            <a:gdLst>
              <a:gd name="connsiteX0" fmla="*/ 6350 w 1561512"/>
              <a:gd name="connsiteY0" fmla="*/ 343050 h 349400"/>
              <a:gd name="connsiteX1" fmla="*/ 1555162 w 1561512"/>
              <a:gd name="connsiteY1" fmla="*/ 343050 h 349400"/>
              <a:gd name="connsiteX2" fmla="*/ 1555162 w 1561512"/>
              <a:gd name="connsiteY2" fmla="*/ 6350 h 349400"/>
              <a:gd name="connsiteX3" fmla="*/ 6350 w 1561512"/>
              <a:gd name="connsiteY3" fmla="*/ 6350 h 349400"/>
              <a:gd name="connsiteX4" fmla="*/ 6350 w 1561512"/>
              <a:gd name="connsiteY4" fmla="*/ 343050 h 3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512" h="349400">
                <a:moveTo>
                  <a:pt x="6350" y="343050"/>
                </a:moveTo>
                <a:lnTo>
                  <a:pt x="1555162" y="343050"/>
                </a:lnTo>
                <a:lnTo>
                  <a:pt x="1555162" y="6350"/>
                </a:lnTo>
                <a:lnTo>
                  <a:pt x="6350" y="6350"/>
                </a:lnTo>
                <a:lnTo>
                  <a:pt x="6350" y="343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572009" y="2814483"/>
            <a:ext cx="579548" cy="24599"/>
          </a:xfrm>
          <a:custGeom>
            <a:avLst/>
            <a:gdLst>
              <a:gd name="connsiteX0" fmla="*/ 6350 w 579548"/>
              <a:gd name="connsiteY0" fmla="*/ 6350 h 24599"/>
              <a:gd name="connsiteX1" fmla="*/ 573198 w 579548"/>
              <a:gd name="connsiteY1" fmla="*/ 6350 h 24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548" h="24599">
                <a:moveTo>
                  <a:pt x="6350" y="6350"/>
                </a:moveTo>
                <a:lnTo>
                  <a:pt x="5731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110207" y="2749089"/>
            <a:ext cx="144054" cy="143489"/>
          </a:xfrm>
          <a:custGeom>
            <a:avLst/>
            <a:gdLst>
              <a:gd name="connsiteX0" fmla="*/ 144054 w 144054"/>
              <a:gd name="connsiteY0" fmla="*/ 71744 h 143489"/>
              <a:gd name="connsiteX1" fmla="*/ 0 w 144054"/>
              <a:gd name="connsiteY1" fmla="*/ 143489 h 143489"/>
              <a:gd name="connsiteX2" fmla="*/ 0 w 144054"/>
              <a:gd name="connsiteY2" fmla="*/ 0 h 143489"/>
              <a:gd name="connsiteX3" fmla="*/ 144054 w 144054"/>
              <a:gd name="connsiteY3" fmla="*/ 71744 h 143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4054" h="143489">
                <a:moveTo>
                  <a:pt x="144054" y="71744"/>
                </a:moveTo>
                <a:lnTo>
                  <a:pt x="0" y="143489"/>
                </a:lnTo>
                <a:cubicBezTo>
                  <a:pt x="22650" y="98304"/>
                  <a:pt x="22650" y="45161"/>
                  <a:pt x="0" y="0"/>
                </a:cubicBezTo>
                <a:lnTo>
                  <a:pt x="144054" y="7174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937368" y="2814484"/>
            <a:ext cx="579667" cy="24599"/>
          </a:xfrm>
          <a:custGeom>
            <a:avLst/>
            <a:gdLst>
              <a:gd name="connsiteX0" fmla="*/ 6350 w 579667"/>
              <a:gd name="connsiteY0" fmla="*/ 6350 h 24599"/>
              <a:gd name="connsiteX1" fmla="*/ 573317 w 579667"/>
              <a:gd name="connsiteY1" fmla="*/ 6350 h 24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667" h="24599">
                <a:moveTo>
                  <a:pt x="6350" y="6350"/>
                </a:moveTo>
                <a:lnTo>
                  <a:pt x="57331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75638" y="2749089"/>
            <a:ext cx="144006" cy="143489"/>
          </a:xfrm>
          <a:custGeom>
            <a:avLst/>
            <a:gdLst>
              <a:gd name="connsiteX0" fmla="*/ 144006 w 144006"/>
              <a:gd name="connsiteY0" fmla="*/ 71744 h 143489"/>
              <a:gd name="connsiteX1" fmla="*/ 0 w 144006"/>
              <a:gd name="connsiteY1" fmla="*/ 143489 h 143489"/>
              <a:gd name="connsiteX2" fmla="*/ 0 w 144006"/>
              <a:gd name="connsiteY2" fmla="*/ 0 h 143489"/>
              <a:gd name="connsiteX3" fmla="*/ 144006 w 144006"/>
              <a:gd name="connsiteY3" fmla="*/ 71744 h 143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4006" h="143489">
                <a:moveTo>
                  <a:pt x="144006" y="71744"/>
                </a:moveTo>
                <a:lnTo>
                  <a:pt x="0" y="143489"/>
                </a:lnTo>
                <a:cubicBezTo>
                  <a:pt x="22650" y="98304"/>
                  <a:pt x="22650" y="45161"/>
                  <a:pt x="0" y="0"/>
                </a:cubicBezTo>
                <a:lnTo>
                  <a:pt x="144006" y="7174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888758" y="3578416"/>
            <a:ext cx="1548812" cy="336700"/>
          </a:xfrm>
          <a:custGeom>
            <a:avLst/>
            <a:gdLst>
              <a:gd name="connsiteX0" fmla="*/ 0 w 1548812"/>
              <a:gd name="connsiteY0" fmla="*/ 336700 h 336700"/>
              <a:gd name="connsiteX1" fmla="*/ 1548812 w 1548812"/>
              <a:gd name="connsiteY1" fmla="*/ 336700 h 336700"/>
              <a:gd name="connsiteX2" fmla="*/ 1548812 w 1548812"/>
              <a:gd name="connsiteY2" fmla="*/ 0 h 336700"/>
              <a:gd name="connsiteX3" fmla="*/ 0 w 1548812"/>
              <a:gd name="connsiteY3" fmla="*/ 0 h 336700"/>
              <a:gd name="connsiteX4" fmla="*/ 0 w 1548812"/>
              <a:gd name="connsiteY4" fmla="*/ 336700 h 3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812" h="336700">
                <a:moveTo>
                  <a:pt x="0" y="336700"/>
                </a:moveTo>
                <a:lnTo>
                  <a:pt x="1548812" y="336700"/>
                </a:lnTo>
                <a:lnTo>
                  <a:pt x="1548812" y="0"/>
                </a:lnTo>
                <a:lnTo>
                  <a:pt x="0" y="0"/>
                </a:lnTo>
                <a:lnTo>
                  <a:pt x="0" y="33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82408" y="3572066"/>
            <a:ext cx="1561512" cy="349400"/>
          </a:xfrm>
          <a:custGeom>
            <a:avLst/>
            <a:gdLst>
              <a:gd name="connsiteX0" fmla="*/ 6350 w 1561512"/>
              <a:gd name="connsiteY0" fmla="*/ 343050 h 349400"/>
              <a:gd name="connsiteX1" fmla="*/ 1555162 w 1561512"/>
              <a:gd name="connsiteY1" fmla="*/ 343050 h 349400"/>
              <a:gd name="connsiteX2" fmla="*/ 1555162 w 1561512"/>
              <a:gd name="connsiteY2" fmla="*/ 6350 h 349400"/>
              <a:gd name="connsiteX3" fmla="*/ 6350 w 1561512"/>
              <a:gd name="connsiteY3" fmla="*/ 6350 h 349400"/>
              <a:gd name="connsiteX4" fmla="*/ 6350 w 1561512"/>
              <a:gd name="connsiteY4" fmla="*/ 343050 h 3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512" h="349400">
                <a:moveTo>
                  <a:pt x="6350" y="343050"/>
                </a:moveTo>
                <a:lnTo>
                  <a:pt x="1555162" y="343050"/>
                </a:lnTo>
                <a:lnTo>
                  <a:pt x="1555162" y="6350"/>
                </a:lnTo>
                <a:lnTo>
                  <a:pt x="6350" y="6350"/>
                </a:lnTo>
                <a:lnTo>
                  <a:pt x="6350" y="343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959157" y="3662592"/>
            <a:ext cx="1548812" cy="336700"/>
          </a:xfrm>
          <a:custGeom>
            <a:avLst/>
            <a:gdLst>
              <a:gd name="connsiteX0" fmla="*/ 0 w 1548812"/>
              <a:gd name="connsiteY0" fmla="*/ 336700 h 336700"/>
              <a:gd name="connsiteX1" fmla="*/ 1548812 w 1548812"/>
              <a:gd name="connsiteY1" fmla="*/ 336700 h 336700"/>
              <a:gd name="connsiteX2" fmla="*/ 1548812 w 1548812"/>
              <a:gd name="connsiteY2" fmla="*/ 0 h 336700"/>
              <a:gd name="connsiteX3" fmla="*/ 0 w 1548812"/>
              <a:gd name="connsiteY3" fmla="*/ 0 h 336700"/>
              <a:gd name="connsiteX4" fmla="*/ 0 w 1548812"/>
              <a:gd name="connsiteY4" fmla="*/ 336700 h 3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812" h="336700">
                <a:moveTo>
                  <a:pt x="0" y="336700"/>
                </a:moveTo>
                <a:lnTo>
                  <a:pt x="1548812" y="336700"/>
                </a:lnTo>
                <a:lnTo>
                  <a:pt x="1548812" y="0"/>
                </a:lnTo>
                <a:lnTo>
                  <a:pt x="0" y="0"/>
                </a:lnTo>
                <a:lnTo>
                  <a:pt x="0" y="33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952807" y="3656242"/>
            <a:ext cx="1561512" cy="349400"/>
          </a:xfrm>
          <a:custGeom>
            <a:avLst/>
            <a:gdLst>
              <a:gd name="connsiteX0" fmla="*/ 6350 w 1561512"/>
              <a:gd name="connsiteY0" fmla="*/ 343050 h 349400"/>
              <a:gd name="connsiteX1" fmla="*/ 1555162 w 1561512"/>
              <a:gd name="connsiteY1" fmla="*/ 343050 h 349400"/>
              <a:gd name="connsiteX2" fmla="*/ 1555162 w 1561512"/>
              <a:gd name="connsiteY2" fmla="*/ 6350 h 349400"/>
              <a:gd name="connsiteX3" fmla="*/ 6350 w 1561512"/>
              <a:gd name="connsiteY3" fmla="*/ 6350 h 349400"/>
              <a:gd name="connsiteX4" fmla="*/ 6350 w 1561512"/>
              <a:gd name="connsiteY4" fmla="*/ 343050 h 3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512" h="349400">
                <a:moveTo>
                  <a:pt x="6350" y="343050"/>
                </a:moveTo>
                <a:lnTo>
                  <a:pt x="1555162" y="343050"/>
                </a:lnTo>
                <a:lnTo>
                  <a:pt x="1555162" y="6350"/>
                </a:lnTo>
                <a:lnTo>
                  <a:pt x="6350" y="6350"/>
                </a:lnTo>
                <a:lnTo>
                  <a:pt x="6350" y="343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029559" y="3746770"/>
            <a:ext cx="1548812" cy="336700"/>
          </a:xfrm>
          <a:custGeom>
            <a:avLst/>
            <a:gdLst>
              <a:gd name="connsiteX0" fmla="*/ 0 w 1548812"/>
              <a:gd name="connsiteY0" fmla="*/ 336700 h 336700"/>
              <a:gd name="connsiteX1" fmla="*/ 1548812 w 1548812"/>
              <a:gd name="connsiteY1" fmla="*/ 336700 h 336700"/>
              <a:gd name="connsiteX2" fmla="*/ 1548812 w 1548812"/>
              <a:gd name="connsiteY2" fmla="*/ 0 h 336700"/>
              <a:gd name="connsiteX3" fmla="*/ 0 w 1548812"/>
              <a:gd name="connsiteY3" fmla="*/ 0 h 336700"/>
              <a:gd name="connsiteX4" fmla="*/ 0 w 1548812"/>
              <a:gd name="connsiteY4" fmla="*/ 336700 h 3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812" h="336700">
                <a:moveTo>
                  <a:pt x="0" y="336700"/>
                </a:moveTo>
                <a:lnTo>
                  <a:pt x="1548812" y="336700"/>
                </a:lnTo>
                <a:lnTo>
                  <a:pt x="1548812" y="0"/>
                </a:lnTo>
                <a:lnTo>
                  <a:pt x="0" y="0"/>
                </a:lnTo>
                <a:lnTo>
                  <a:pt x="0" y="33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023209" y="3740420"/>
            <a:ext cx="1561512" cy="349400"/>
          </a:xfrm>
          <a:custGeom>
            <a:avLst/>
            <a:gdLst>
              <a:gd name="connsiteX0" fmla="*/ 6350 w 1561512"/>
              <a:gd name="connsiteY0" fmla="*/ 343050 h 349400"/>
              <a:gd name="connsiteX1" fmla="*/ 1555162 w 1561512"/>
              <a:gd name="connsiteY1" fmla="*/ 343050 h 349400"/>
              <a:gd name="connsiteX2" fmla="*/ 1555162 w 1561512"/>
              <a:gd name="connsiteY2" fmla="*/ 6350 h 349400"/>
              <a:gd name="connsiteX3" fmla="*/ 6350 w 1561512"/>
              <a:gd name="connsiteY3" fmla="*/ 6350 h 349400"/>
              <a:gd name="connsiteX4" fmla="*/ 6350 w 1561512"/>
              <a:gd name="connsiteY4" fmla="*/ 343050 h 3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512" h="349400">
                <a:moveTo>
                  <a:pt x="6350" y="343050"/>
                </a:moveTo>
                <a:lnTo>
                  <a:pt x="1555162" y="343050"/>
                </a:lnTo>
                <a:lnTo>
                  <a:pt x="1555162" y="6350"/>
                </a:lnTo>
                <a:lnTo>
                  <a:pt x="6350" y="6350"/>
                </a:lnTo>
                <a:lnTo>
                  <a:pt x="6350" y="343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074419" y="5087111"/>
            <a:ext cx="751332" cy="583691"/>
          </a:xfrm>
          <a:custGeom>
            <a:avLst/>
            <a:gdLst>
              <a:gd name="connsiteX0" fmla="*/ 0 w 751332"/>
              <a:gd name="connsiteY0" fmla="*/ 583691 h 583691"/>
              <a:gd name="connsiteX1" fmla="*/ 145922 w 751332"/>
              <a:gd name="connsiteY1" fmla="*/ 0 h 583691"/>
              <a:gd name="connsiteX2" fmla="*/ 751331 w 751332"/>
              <a:gd name="connsiteY2" fmla="*/ 0 h 583691"/>
              <a:gd name="connsiteX3" fmla="*/ 605409 w 751332"/>
              <a:gd name="connsiteY3" fmla="*/ 583691 h 583691"/>
              <a:gd name="connsiteX4" fmla="*/ 0 w 751332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583691">
                <a:moveTo>
                  <a:pt x="0" y="583691"/>
                </a:moveTo>
                <a:lnTo>
                  <a:pt x="145922" y="0"/>
                </a:lnTo>
                <a:lnTo>
                  <a:pt x="751331" y="0"/>
                </a:lnTo>
                <a:lnTo>
                  <a:pt x="605409" y="583691"/>
                </a:lnTo>
                <a:lnTo>
                  <a:pt x="0" y="583691"/>
                </a:lnTo>
              </a:path>
            </a:pathLst>
          </a:custGeom>
          <a:solidFill>
            <a:srgbClr val="41CB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5003800"/>
            <a:ext cx="914400" cy="736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3" name="TextBox 1"/>
          <p:cNvSpPr txBox="1"/>
          <p:nvPr/>
        </p:nvSpPr>
        <p:spPr>
          <a:xfrm>
            <a:off x="3251200" y="2679700"/>
            <a:ext cx="952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被测单元</a:t>
            </a:r>
            <a:endParaRPr lang="en-US" altLang="zh-CN" sz="191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5626100" y="2679700"/>
            <a:ext cx="952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驱动模块</a:t>
            </a:r>
            <a:endParaRPr lang="en-US" altLang="zh-CN" sz="191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7988300" y="2679700"/>
            <a:ext cx="952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测试结果</a:t>
            </a:r>
            <a:endParaRPr lang="en-US" altLang="zh-CN" sz="191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1155700" y="228600"/>
            <a:ext cx="31242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171700" algn="l"/>
              </a:tabLst>
            </a:pPr>
            <a:r>
              <a:rPr lang="en-US" altLang="zh-CN" sz="3205" b="1" dirty="0" smtClean="0">
                <a:solidFill>
                  <a:srgbClr val="595959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单元测试框架</a:t>
            </a:r>
            <a:endParaRPr lang="en-US" altLang="zh-CN" sz="3205" b="1" dirty="0" smtClean="0">
              <a:solidFill>
                <a:srgbClr val="595959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171700" algn="l"/>
              </a:tabLst>
            </a:pPr>
            <a:r>
              <a:rPr lang="en-US" altLang="zh-CN" dirty="0" smtClean="0"/>
              <a:t>	</a:t>
            </a:r>
            <a:r>
              <a:rPr lang="en-US" altLang="zh-CN" sz="191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测试数据</a:t>
            </a:r>
            <a:endParaRPr lang="en-US" altLang="zh-CN" sz="191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2222500" y="3009900"/>
            <a:ext cx="8679180" cy="33153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dirty="0" smtClean="0"/>
              <a:t>		</a:t>
            </a:r>
            <a:endParaRPr lang="en-US" altLang="zh-CN" sz="3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7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dirty="0" smtClean="0"/>
              <a:t>		</a:t>
            </a:r>
            <a:endParaRPr lang="en-US" altLang="zh-CN" sz="6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测试桩</a:t>
            </a:r>
            <a:endParaRPr lang="en-US" altLang="zh-CN" sz="192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dirty="0" smtClean="0"/>
              <a:t>			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图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5-1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单元测试基本框架</a:t>
            </a:r>
            <a:endParaRPr lang="en-US" altLang="zh-CN" sz="159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测试单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元时要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考虑它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和其它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单元的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联系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需要一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些辅助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驱动被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测单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元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运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行，以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及模拟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与被测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模块具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有关联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。一般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的，辅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助模块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可分为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驱动</a:t>
            </a: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模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3600"/>
              </a:lnSpc>
              <a:tabLst>
                <a:tab pos="1219200" algn="l"/>
                <a:tab pos="2184400" algn="l"/>
                <a:tab pos="2755900" algn="l"/>
              </a:tabLst>
            </a:pPr>
            <a:r>
              <a:rPr lang="en-US" altLang="zh-CN" sz="2005" dirty="0" smtClean="0">
                <a:solidFill>
                  <a:srgbClr val="40404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块和测试桩模块两种</a:t>
            </a:r>
            <a:endParaRPr lang="en-US" altLang="zh-CN" sz="2005" dirty="0" smtClean="0">
              <a:solidFill>
                <a:srgbClr val="40404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446bfb13-a46d-4d05-a85e-0dc114d09c7e"/>
  <p:tag name="COMMONDATA" val="eyJoZGlkIjoiMWFkYTVkMmJkZTE1ZDAzZmUzMjQwYjY2ZDVlZTJhZD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10693</Words>
  <Application>WPS 演示</Application>
  <PresentationFormat>On-screen Show (4:3)</PresentationFormat>
  <Paragraphs>1392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Arial</vt:lpstr>
      <vt:lpstr>宋体</vt:lpstr>
      <vt:lpstr>Wingdings</vt:lpstr>
      <vt:lpstr>微软雅黑</vt:lpstr>
      <vt:lpstr>Times New Roman</vt:lpstr>
      <vt:lpstr>Impact</vt:lpstr>
      <vt:lpstr>黑体</vt:lpstr>
      <vt:lpstr>Calibri</vt:lpstr>
      <vt:lpstr>Arial Unicode MS</vt:lpstr>
      <vt:lpstr>Microsoft YaHei UI</vt:lpstr>
      <vt:lpstr>幼圆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yangbo</cp:lastModifiedBy>
  <cp:revision>11</cp:revision>
  <dcterms:created xsi:type="dcterms:W3CDTF">2006-08-16T00:00:00Z</dcterms:created>
  <dcterms:modified xsi:type="dcterms:W3CDTF">2023-03-19T13:20:56Z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0A19E1E3D6DA4C99859A626601A5123F</vt:lpwstr>
  </property>
  <property fmtid="{D5CDD505-2E9C-101B-9397-08002B2CF9AE}" pid="3" name="KSOProductBuildVer">
    <vt:lpwstr>2052-11.1.0.13703</vt:lpwstr>
  </property>
</Properties>
</file>